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966" r:id="rId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433" autoAdjust="0"/>
  </p:normalViewPr>
  <p:slideViewPr>
    <p:cSldViewPr snapToGrid="0">
      <p:cViewPr>
        <p:scale>
          <a:sx n="100" d="100"/>
          <a:sy n="100" d="100"/>
        </p:scale>
        <p:origin x="-29" y="-5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192.168.1.99\Investor-Relations\PMS\Presentations\Presentation\Newsletters\Monthly%20Newsletter\2025\October\Commentary\ABB%20and%20Muthoot%20Historical%20Price.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192.168.1.99\Investor-Relations\PMS\Presentations\Presentation\Newsletters\Monthly%20Newsletter\2025\October\Commentary\ABB%20and%20Muthoot%20Historical%20Price.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ABB India Ltd Share</a:t>
            </a:r>
            <a:r>
              <a:rPr lang="en-US" baseline="0"/>
              <a:t> Price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'ABB India Ltd'!$B$3</c:f>
              <c:strCache>
                <c:ptCount val="1"/>
                <c:pt idx="0">
                  <c:v>Share Price</c:v>
                </c:pt>
              </c:strCache>
            </c:strRef>
          </c:tx>
          <c:spPr>
            <a:ln w="28575" cap="rnd">
              <a:solidFill>
                <a:srgbClr val="002060"/>
              </a:solidFill>
              <a:round/>
            </a:ln>
            <a:effectLst/>
          </c:spPr>
          <c:marker>
            <c:symbol val="none"/>
          </c:marker>
          <c:cat>
            <c:numRef>
              <c:f>'ABB India Ltd'!$A$4:$A$334</c:f>
              <c:numCache>
                <c:formatCode>d\-mmm\-yy</c:formatCode>
                <c:ptCount val="331"/>
                <c:pt idx="0">
                  <c:v>44747</c:v>
                </c:pt>
                <c:pt idx="1">
                  <c:v>44748</c:v>
                </c:pt>
                <c:pt idx="2">
                  <c:v>44749</c:v>
                </c:pt>
                <c:pt idx="3">
                  <c:v>44750</c:v>
                </c:pt>
                <c:pt idx="4">
                  <c:v>44753</c:v>
                </c:pt>
                <c:pt idx="5">
                  <c:v>44754</c:v>
                </c:pt>
                <c:pt idx="6">
                  <c:v>44755</c:v>
                </c:pt>
                <c:pt idx="7">
                  <c:v>44756</c:v>
                </c:pt>
                <c:pt idx="8">
                  <c:v>44757</c:v>
                </c:pt>
                <c:pt idx="9">
                  <c:v>44760</c:v>
                </c:pt>
                <c:pt idx="10">
                  <c:v>44761</c:v>
                </c:pt>
                <c:pt idx="11">
                  <c:v>44762</c:v>
                </c:pt>
                <c:pt idx="12">
                  <c:v>44763</c:v>
                </c:pt>
                <c:pt idx="13">
                  <c:v>44764</c:v>
                </c:pt>
                <c:pt idx="14">
                  <c:v>44767</c:v>
                </c:pt>
                <c:pt idx="15">
                  <c:v>44768</c:v>
                </c:pt>
                <c:pt idx="16">
                  <c:v>44769</c:v>
                </c:pt>
                <c:pt idx="17">
                  <c:v>44770</c:v>
                </c:pt>
                <c:pt idx="18">
                  <c:v>44771</c:v>
                </c:pt>
                <c:pt idx="19">
                  <c:v>44774</c:v>
                </c:pt>
                <c:pt idx="20">
                  <c:v>44775</c:v>
                </c:pt>
                <c:pt idx="21">
                  <c:v>44776</c:v>
                </c:pt>
                <c:pt idx="22">
                  <c:v>44777</c:v>
                </c:pt>
                <c:pt idx="23">
                  <c:v>44778</c:v>
                </c:pt>
                <c:pt idx="24">
                  <c:v>44781</c:v>
                </c:pt>
                <c:pt idx="25">
                  <c:v>44783</c:v>
                </c:pt>
                <c:pt idx="26">
                  <c:v>44784</c:v>
                </c:pt>
                <c:pt idx="27">
                  <c:v>44785</c:v>
                </c:pt>
                <c:pt idx="28">
                  <c:v>44789</c:v>
                </c:pt>
                <c:pt idx="29">
                  <c:v>44790</c:v>
                </c:pt>
                <c:pt idx="30">
                  <c:v>44791</c:v>
                </c:pt>
                <c:pt idx="31">
                  <c:v>44792</c:v>
                </c:pt>
                <c:pt idx="32">
                  <c:v>44795</c:v>
                </c:pt>
                <c:pt idx="33">
                  <c:v>44796</c:v>
                </c:pt>
                <c:pt idx="34">
                  <c:v>44797</c:v>
                </c:pt>
                <c:pt idx="35">
                  <c:v>44798</c:v>
                </c:pt>
                <c:pt idx="36">
                  <c:v>44799</c:v>
                </c:pt>
                <c:pt idx="37">
                  <c:v>44802</c:v>
                </c:pt>
                <c:pt idx="38">
                  <c:v>44803</c:v>
                </c:pt>
                <c:pt idx="39">
                  <c:v>44805</c:v>
                </c:pt>
                <c:pt idx="40">
                  <c:v>44806</c:v>
                </c:pt>
                <c:pt idx="41">
                  <c:v>44809</c:v>
                </c:pt>
                <c:pt idx="42">
                  <c:v>44810</c:v>
                </c:pt>
                <c:pt idx="43">
                  <c:v>44811</c:v>
                </c:pt>
                <c:pt idx="44">
                  <c:v>44812</c:v>
                </c:pt>
                <c:pt idx="45">
                  <c:v>44813</c:v>
                </c:pt>
                <c:pt idx="46">
                  <c:v>44816</c:v>
                </c:pt>
                <c:pt idx="47">
                  <c:v>44817</c:v>
                </c:pt>
                <c:pt idx="48">
                  <c:v>44818</c:v>
                </c:pt>
                <c:pt idx="49">
                  <c:v>44819</c:v>
                </c:pt>
                <c:pt idx="50">
                  <c:v>44820</c:v>
                </c:pt>
                <c:pt idx="51">
                  <c:v>44823</c:v>
                </c:pt>
                <c:pt idx="52">
                  <c:v>44824</c:v>
                </c:pt>
                <c:pt idx="53">
                  <c:v>44825</c:v>
                </c:pt>
                <c:pt idx="54">
                  <c:v>44826</c:v>
                </c:pt>
                <c:pt idx="55">
                  <c:v>44827</c:v>
                </c:pt>
                <c:pt idx="56">
                  <c:v>44830</c:v>
                </c:pt>
                <c:pt idx="57">
                  <c:v>44831</c:v>
                </c:pt>
                <c:pt idx="58">
                  <c:v>44832</c:v>
                </c:pt>
                <c:pt idx="59">
                  <c:v>44833</c:v>
                </c:pt>
                <c:pt idx="60">
                  <c:v>44834</c:v>
                </c:pt>
                <c:pt idx="61">
                  <c:v>44837</c:v>
                </c:pt>
                <c:pt idx="62">
                  <c:v>44838</c:v>
                </c:pt>
                <c:pt idx="63">
                  <c:v>44840</c:v>
                </c:pt>
                <c:pt idx="64">
                  <c:v>44841</c:v>
                </c:pt>
                <c:pt idx="65">
                  <c:v>44844</c:v>
                </c:pt>
                <c:pt idx="66">
                  <c:v>44845</c:v>
                </c:pt>
                <c:pt idx="67">
                  <c:v>44846</c:v>
                </c:pt>
                <c:pt idx="68">
                  <c:v>44847</c:v>
                </c:pt>
                <c:pt idx="69">
                  <c:v>44848</c:v>
                </c:pt>
                <c:pt idx="70">
                  <c:v>44851</c:v>
                </c:pt>
                <c:pt idx="71">
                  <c:v>44852</c:v>
                </c:pt>
                <c:pt idx="72">
                  <c:v>44853</c:v>
                </c:pt>
                <c:pt idx="73">
                  <c:v>44854</c:v>
                </c:pt>
                <c:pt idx="74">
                  <c:v>44855</c:v>
                </c:pt>
                <c:pt idx="75">
                  <c:v>44858</c:v>
                </c:pt>
                <c:pt idx="76">
                  <c:v>44859</c:v>
                </c:pt>
                <c:pt idx="77">
                  <c:v>44861</c:v>
                </c:pt>
                <c:pt idx="78">
                  <c:v>44862</c:v>
                </c:pt>
                <c:pt idx="79">
                  <c:v>44865</c:v>
                </c:pt>
                <c:pt idx="80">
                  <c:v>44866</c:v>
                </c:pt>
                <c:pt idx="81">
                  <c:v>44867</c:v>
                </c:pt>
                <c:pt idx="82">
                  <c:v>44868</c:v>
                </c:pt>
                <c:pt idx="83">
                  <c:v>44869</c:v>
                </c:pt>
                <c:pt idx="84">
                  <c:v>44872</c:v>
                </c:pt>
                <c:pt idx="85">
                  <c:v>44874</c:v>
                </c:pt>
                <c:pt idx="86">
                  <c:v>44875</c:v>
                </c:pt>
                <c:pt idx="87">
                  <c:v>44876</c:v>
                </c:pt>
                <c:pt idx="88">
                  <c:v>44879</c:v>
                </c:pt>
                <c:pt idx="89">
                  <c:v>44880</c:v>
                </c:pt>
                <c:pt idx="90">
                  <c:v>44881</c:v>
                </c:pt>
                <c:pt idx="91">
                  <c:v>44882</c:v>
                </c:pt>
                <c:pt idx="92">
                  <c:v>44883</c:v>
                </c:pt>
                <c:pt idx="93">
                  <c:v>44886</c:v>
                </c:pt>
                <c:pt idx="94">
                  <c:v>44887</c:v>
                </c:pt>
                <c:pt idx="95">
                  <c:v>44888</c:v>
                </c:pt>
                <c:pt idx="96">
                  <c:v>44889</c:v>
                </c:pt>
                <c:pt idx="97">
                  <c:v>44890</c:v>
                </c:pt>
                <c:pt idx="98">
                  <c:v>44893</c:v>
                </c:pt>
                <c:pt idx="99">
                  <c:v>44894</c:v>
                </c:pt>
                <c:pt idx="100">
                  <c:v>44895</c:v>
                </c:pt>
                <c:pt idx="101">
                  <c:v>44896</c:v>
                </c:pt>
                <c:pt idx="102">
                  <c:v>44897</c:v>
                </c:pt>
                <c:pt idx="103">
                  <c:v>44900</c:v>
                </c:pt>
                <c:pt idx="104">
                  <c:v>44901</c:v>
                </c:pt>
                <c:pt idx="105">
                  <c:v>44902</c:v>
                </c:pt>
                <c:pt idx="106">
                  <c:v>44903</c:v>
                </c:pt>
                <c:pt idx="107">
                  <c:v>44904</c:v>
                </c:pt>
                <c:pt idx="108">
                  <c:v>44907</c:v>
                </c:pt>
                <c:pt idx="109">
                  <c:v>44908</c:v>
                </c:pt>
                <c:pt idx="110">
                  <c:v>44909</c:v>
                </c:pt>
                <c:pt idx="111">
                  <c:v>44910</c:v>
                </c:pt>
                <c:pt idx="112">
                  <c:v>44911</c:v>
                </c:pt>
                <c:pt idx="113">
                  <c:v>44914</c:v>
                </c:pt>
                <c:pt idx="114">
                  <c:v>44915</c:v>
                </c:pt>
                <c:pt idx="115">
                  <c:v>44916</c:v>
                </c:pt>
                <c:pt idx="116">
                  <c:v>44917</c:v>
                </c:pt>
                <c:pt idx="117">
                  <c:v>44918</c:v>
                </c:pt>
                <c:pt idx="118">
                  <c:v>44921</c:v>
                </c:pt>
                <c:pt idx="119">
                  <c:v>44922</c:v>
                </c:pt>
                <c:pt idx="120">
                  <c:v>44923</c:v>
                </c:pt>
                <c:pt idx="121">
                  <c:v>44924</c:v>
                </c:pt>
                <c:pt idx="122">
                  <c:v>44925</c:v>
                </c:pt>
                <c:pt idx="123">
                  <c:v>44928</c:v>
                </c:pt>
                <c:pt idx="124">
                  <c:v>44929</c:v>
                </c:pt>
                <c:pt idx="125">
                  <c:v>44930</c:v>
                </c:pt>
                <c:pt idx="126">
                  <c:v>44931</c:v>
                </c:pt>
                <c:pt idx="127">
                  <c:v>44932</c:v>
                </c:pt>
                <c:pt idx="128">
                  <c:v>44935</c:v>
                </c:pt>
                <c:pt idx="129">
                  <c:v>44936</c:v>
                </c:pt>
                <c:pt idx="130">
                  <c:v>44937</c:v>
                </c:pt>
                <c:pt idx="131">
                  <c:v>44938</c:v>
                </c:pt>
                <c:pt idx="132">
                  <c:v>44939</c:v>
                </c:pt>
                <c:pt idx="133">
                  <c:v>44942</c:v>
                </c:pt>
                <c:pt idx="134">
                  <c:v>44943</c:v>
                </c:pt>
                <c:pt idx="135">
                  <c:v>44944</c:v>
                </c:pt>
                <c:pt idx="136">
                  <c:v>44945</c:v>
                </c:pt>
                <c:pt idx="137">
                  <c:v>44946</c:v>
                </c:pt>
                <c:pt idx="138">
                  <c:v>44949</c:v>
                </c:pt>
                <c:pt idx="139">
                  <c:v>44950</c:v>
                </c:pt>
                <c:pt idx="140">
                  <c:v>44951</c:v>
                </c:pt>
                <c:pt idx="141">
                  <c:v>44953</c:v>
                </c:pt>
                <c:pt idx="142">
                  <c:v>44956</c:v>
                </c:pt>
                <c:pt idx="143">
                  <c:v>44957</c:v>
                </c:pt>
                <c:pt idx="144">
                  <c:v>44958</c:v>
                </c:pt>
                <c:pt idx="145">
                  <c:v>44959</c:v>
                </c:pt>
                <c:pt idx="146">
                  <c:v>44960</c:v>
                </c:pt>
                <c:pt idx="147">
                  <c:v>44963</c:v>
                </c:pt>
                <c:pt idx="148">
                  <c:v>44964</c:v>
                </c:pt>
                <c:pt idx="149">
                  <c:v>44965</c:v>
                </c:pt>
                <c:pt idx="150">
                  <c:v>44966</c:v>
                </c:pt>
                <c:pt idx="151">
                  <c:v>44967</c:v>
                </c:pt>
                <c:pt idx="152">
                  <c:v>44970</c:v>
                </c:pt>
                <c:pt idx="153">
                  <c:v>44971</c:v>
                </c:pt>
                <c:pt idx="154">
                  <c:v>44972</c:v>
                </c:pt>
                <c:pt idx="155">
                  <c:v>44973</c:v>
                </c:pt>
                <c:pt idx="156">
                  <c:v>44974</c:v>
                </c:pt>
                <c:pt idx="157">
                  <c:v>44977</c:v>
                </c:pt>
                <c:pt idx="158">
                  <c:v>44978</c:v>
                </c:pt>
                <c:pt idx="159">
                  <c:v>44979</c:v>
                </c:pt>
                <c:pt idx="160">
                  <c:v>44980</c:v>
                </c:pt>
                <c:pt idx="161">
                  <c:v>44981</c:v>
                </c:pt>
                <c:pt idx="162">
                  <c:v>44984</c:v>
                </c:pt>
                <c:pt idx="163">
                  <c:v>44985</c:v>
                </c:pt>
                <c:pt idx="164">
                  <c:v>44986</c:v>
                </c:pt>
                <c:pt idx="165">
                  <c:v>44987</c:v>
                </c:pt>
                <c:pt idx="166">
                  <c:v>44988</c:v>
                </c:pt>
                <c:pt idx="167">
                  <c:v>44991</c:v>
                </c:pt>
                <c:pt idx="168">
                  <c:v>44993</c:v>
                </c:pt>
                <c:pt idx="169">
                  <c:v>44994</c:v>
                </c:pt>
                <c:pt idx="170">
                  <c:v>44995</c:v>
                </c:pt>
                <c:pt idx="171">
                  <c:v>44998</c:v>
                </c:pt>
                <c:pt idx="172">
                  <c:v>44999</c:v>
                </c:pt>
                <c:pt idx="173">
                  <c:v>45000</c:v>
                </c:pt>
                <c:pt idx="174">
                  <c:v>45001</c:v>
                </c:pt>
                <c:pt idx="175">
                  <c:v>45002</c:v>
                </c:pt>
                <c:pt idx="176">
                  <c:v>45005</c:v>
                </c:pt>
                <c:pt idx="177">
                  <c:v>45006</c:v>
                </c:pt>
                <c:pt idx="178">
                  <c:v>45007</c:v>
                </c:pt>
                <c:pt idx="179">
                  <c:v>45008</c:v>
                </c:pt>
                <c:pt idx="180">
                  <c:v>45009</c:v>
                </c:pt>
                <c:pt idx="181">
                  <c:v>45012</c:v>
                </c:pt>
                <c:pt idx="182">
                  <c:v>45013</c:v>
                </c:pt>
                <c:pt idx="183">
                  <c:v>45014</c:v>
                </c:pt>
                <c:pt idx="184">
                  <c:v>45016</c:v>
                </c:pt>
                <c:pt idx="185">
                  <c:v>45019</c:v>
                </c:pt>
                <c:pt idx="186">
                  <c:v>45021</c:v>
                </c:pt>
                <c:pt idx="187">
                  <c:v>45022</c:v>
                </c:pt>
                <c:pt idx="188">
                  <c:v>45026</c:v>
                </c:pt>
                <c:pt idx="189">
                  <c:v>45027</c:v>
                </c:pt>
                <c:pt idx="190">
                  <c:v>45028</c:v>
                </c:pt>
                <c:pt idx="191">
                  <c:v>45029</c:v>
                </c:pt>
                <c:pt idx="192">
                  <c:v>45033</c:v>
                </c:pt>
                <c:pt idx="193">
                  <c:v>45034</c:v>
                </c:pt>
                <c:pt idx="194">
                  <c:v>45035</c:v>
                </c:pt>
                <c:pt idx="195">
                  <c:v>45036</c:v>
                </c:pt>
                <c:pt idx="196">
                  <c:v>45037</c:v>
                </c:pt>
                <c:pt idx="197">
                  <c:v>45040</c:v>
                </c:pt>
                <c:pt idx="198">
                  <c:v>45041</c:v>
                </c:pt>
                <c:pt idx="199">
                  <c:v>45042</c:v>
                </c:pt>
                <c:pt idx="200">
                  <c:v>45043</c:v>
                </c:pt>
                <c:pt idx="201">
                  <c:v>45044</c:v>
                </c:pt>
                <c:pt idx="202">
                  <c:v>45048</c:v>
                </c:pt>
                <c:pt idx="203">
                  <c:v>45049</c:v>
                </c:pt>
                <c:pt idx="204">
                  <c:v>45050</c:v>
                </c:pt>
                <c:pt idx="205">
                  <c:v>45051</c:v>
                </c:pt>
                <c:pt idx="206">
                  <c:v>45054</c:v>
                </c:pt>
                <c:pt idx="207">
                  <c:v>45055</c:v>
                </c:pt>
                <c:pt idx="208">
                  <c:v>45056</c:v>
                </c:pt>
                <c:pt idx="209">
                  <c:v>45057</c:v>
                </c:pt>
                <c:pt idx="210">
                  <c:v>45058</c:v>
                </c:pt>
                <c:pt idx="211">
                  <c:v>45061</c:v>
                </c:pt>
                <c:pt idx="212">
                  <c:v>45062</c:v>
                </c:pt>
                <c:pt idx="213">
                  <c:v>45063</c:v>
                </c:pt>
                <c:pt idx="214">
                  <c:v>45064</c:v>
                </c:pt>
                <c:pt idx="215">
                  <c:v>45065</c:v>
                </c:pt>
                <c:pt idx="216">
                  <c:v>45068</c:v>
                </c:pt>
                <c:pt idx="217">
                  <c:v>45069</c:v>
                </c:pt>
                <c:pt idx="218">
                  <c:v>45070</c:v>
                </c:pt>
                <c:pt idx="219">
                  <c:v>45071</c:v>
                </c:pt>
                <c:pt idx="220">
                  <c:v>45072</c:v>
                </c:pt>
                <c:pt idx="221">
                  <c:v>45075</c:v>
                </c:pt>
                <c:pt idx="222">
                  <c:v>45076</c:v>
                </c:pt>
                <c:pt idx="223">
                  <c:v>45077</c:v>
                </c:pt>
                <c:pt idx="224">
                  <c:v>45078</c:v>
                </c:pt>
                <c:pt idx="225">
                  <c:v>45079</c:v>
                </c:pt>
                <c:pt idx="226">
                  <c:v>45082</c:v>
                </c:pt>
                <c:pt idx="227">
                  <c:v>45083</c:v>
                </c:pt>
                <c:pt idx="228">
                  <c:v>45084</c:v>
                </c:pt>
                <c:pt idx="229">
                  <c:v>45085</c:v>
                </c:pt>
                <c:pt idx="230">
                  <c:v>45086</c:v>
                </c:pt>
                <c:pt idx="231">
                  <c:v>45089</c:v>
                </c:pt>
                <c:pt idx="232">
                  <c:v>45090</c:v>
                </c:pt>
                <c:pt idx="233">
                  <c:v>45091</c:v>
                </c:pt>
                <c:pt idx="234">
                  <c:v>45092</c:v>
                </c:pt>
                <c:pt idx="235">
                  <c:v>45093</c:v>
                </c:pt>
                <c:pt idx="236">
                  <c:v>45096</c:v>
                </c:pt>
                <c:pt idx="237">
                  <c:v>45097</c:v>
                </c:pt>
                <c:pt idx="238">
                  <c:v>45098</c:v>
                </c:pt>
                <c:pt idx="239">
                  <c:v>45099</c:v>
                </c:pt>
                <c:pt idx="240">
                  <c:v>45100</c:v>
                </c:pt>
                <c:pt idx="241">
                  <c:v>45103</c:v>
                </c:pt>
                <c:pt idx="242">
                  <c:v>45104</c:v>
                </c:pt>
                <c:pt idx="243">
                  <c:v>45105</c:v>
                </c:pt>
                <c:pt idx="244">
                  <c:v>45107</c:v>
                </c:pt>
                <c:pt idx="245">
                  <c:v>45110</c:v>
                </c:pt>
                <c:pt idx="246">
                  <c:v>45111</c:v>
                </c:pt>
                <c:pt idx="247">
                  <c:v>45112</c:v>
                </c:pt>
                <c:pt idx="248">
                  <c:v>45113</c:v>
                </c:pt>
                <c:pt idx="249">
                  <c:v>45114</c:v>
                </c:pt>
                <c:pt idx="250">
                  <c:v>45117</c:v>
                </c:pt>
                <c:pt idx="251">
                  <c:v>45118</c:v>
                </c:pt>
                <c:pt idx="252">
                  <c:v>45119</c:v>
                </c:pt>
                <c:pt idx="253">
                  <c:v>45120</c:v>
                </c:pt>
                <c:pt idx="254">
                  <c:v>45121</c:v>
                </c:pt>
                <c:pt idx="255">
                  <c:v>45124</c:v>
                </c:pt>
                <c:pt idx="256">
                  <c:v>45125</c:v>
                </c:pt>
                <c:pt idx="257">
                  <c:v>45126</c:v>
                </c:pt>
                <c:pt idx="258">
                  <c:v>45127</c:v>
                </c:pt>
                <c:pt idx="259">
                  <c:v>45128</c:v>
                </c:pt>
                <c:pt idx="260">
                  <c:v>45131</c:v>
                </c:pt>
                <c:pt idx="261">
                  <c:v>45132</c:v>
                </c:pt>
                <c:pt idx="262">
                  <c:v>45133</c:v>
                </c:pt>
                <c:pt idx="263">
                  <c:v>45134</c:v>
                </c:pt>
                <c:pt idx="264">
                  <c:v>45135</c:v>
                </c:pt>
                <c:pt idx="265">
                  <c:v>45138</c:v>
                </c:pt>
                <c:pt idx="266">
                  <c:v>45139</c:v>
                </c:pt>
                <c:pt idx="267">
                  <c:v>45140</c:v>
                </c:pt>
                <c:pt idx="268">
                  <c:v>45141</c:v>
                </c:pt>
                <c:pt idx="269">
                  <c:v>45142</c:v>
                </c:pt>
                <c:pt idx="270">
                  <c:v>45145</c:v>
                </c:pt>
                <c:pt idx="271">
                  <c:v>45146</c:v>
                </c:pt>
                <c:pt idx="272">
                  <c:v>45147</c:v>
                </c:pt>
                <c:pt idx="273">
                  <c:v>45148</c:v>
                </c:pt>
                <c:pt idx="274">
                  <c:v>45149</c:v>
                </c:pt>
                <c:pt idx="275">
                  <c:v>45152</c:v>
                </c:pt>
                <c:pt idx="276">
                  <c:v>45154</c:v>
                </c:pt>
                <c:pt idx="277">
                  <c:v>45155</c:v>
                </c:pt>
                <c:pt idx="278">
                  <c:v>45156</c:v>
                </c:pt>
                <c:pt idx="279">
                  <c:v>45159</c:v>
                </c:pt>
                <c:pt idx="280">
                  <c:v>45160</c:v>
                </c:pt>
                <c:pt idx="281">
                  <c:v>45161</c:v>
                </c:pt>
                <c:pt idx="282">
                  <c:v>45162</c:v>
                </c:pt>
                <c:pt idx="283">
                  <c:v>45163</c:v>
                </c:pt>
                <c:pt idx="284">
                  <c:v>45166</c:v>
                </c:pt>
                <c:pt idx="285">
                  <c:v>45167</c:v>
                </c:pt>
                <c:pt idx="286">
                  <c:v>45168</c:v>
                </c:pt>
                <c:pt idx="287">
                  <c:v>45169</c:v>
                </c:pt>
                <c:pt idx="288">
                  <c:v>45170</c:v>
                </c:pt>
                <c:pt idx="289">
                  <c:v>45173</c:v>
                </c:pt>
                <c:pt idx="290">
                  <c:v>45174</c:v>
                </c:pt>
                <c:pt idx="291">
                  <c:v>45175</c:v>
                </c:pt>
                <c:pt idx="292">
                  <c:v>45176</c:v>
                </c:pt>
                <c:pt idx="293">
                  <c:v>45177</c:v>
                </c:pt>
                <c:pt idx="294">
                  <c:v>45180</c:v>
                </c:pt>
                <c:pt idx="295">
                  <c:v>45181</c:v>
                </c:pt>
                <c:pt idx="296">
                  <c:v>45182</c:v>
                </c:pt>
                <c:pt idx="297">
                  <c:v>45183</c:v>
                </c:pt>
                <c:pt idx="298">
                  <c:v>45184</c:v>
                </c:pt>
                <c:pt idx="299">
                  <c:v>45187</c:v>
                </c:pt>
                <c:pt idx="300">
                  <c:v>45189</c:v>
                </c:pt>
                <c:pt idx="301">
                  <c:v>45190</c:v>
                </c:pt>
                <c:pt idx="302">
                  <c:v>45191</c:v>
                </c:pt>
                <c:pt idx="303">
                  <c:v>45194</c:v>
                </c:pt>
                <c:pt idx="304">
                  <c:v>45195</c:v>
                </c:pt>
                <c:pt idx="305">
                  <c:v>45196</c:v>
                </c:pt>
                <c:pt idx="306">
                  <c:v>45197</c:v>
                </c:pt>
                <c:pt idx="307">
                  <c:v>45198</c:v>
                </c:pt>
                <c:pt idx="308">
                  <c:v>45202</c:v>
                </c:pt>
                <c:pt idx="309">
                  <c:v>45203</c:v>
                </c:pt>
                <c:pt idx="310">
                  <c:v>45204</c:v>
                </c:pt>
                <c:pt idx="311">
                  <c:v>45205</c:v>
                </c:pt>
                <c:pt idx="312">
                  <c:v>45208</c:v>
                </c:pt>
                <c:pt idx="313">
                  <c:v>45209</c:v>
                </c:pt>
                <c:pt idx="314">
                  <c:v>45210</c:v>
                </c:pt>
                <c:pt idx="315">
                  <c:v>45211</c:v>
                </c:pt>
                <c:pt idx="316">
                  <c:v>45212</c:v>
                </c:pt>
                <c:pt idx="317">
                  <c:v>45215</c:v>
                </c:pt>
                <c:pt idx="318">
                  <c:v>45216</c:v>
                </c:pt>
                <c:pt idx="319">
                  <c:v>45217</c:v>
                </c:pt>
                <c:pt idx="320">
                  <c:v>45218</c:v>
                </c:pt>
                <c:pt idx="321">
                  <c:v>45219</c:v>
                </c:pt>
                <c:pt idx="322">
                  <c:v>45222</c:v>
                </c:pt>
                <c:pt idx="323">
                  <c:v>45224</c:v>
                </c:pt>
                <c:pt idx="324">
                  <c:v>45225</c:v>
                </c:pt>
                <c:pt idx="325">
                  <c:v>45226</c:v>
                </c:pt>
                <c:pt idx="326">
                  <c:v>45229</c:v>
                </c:pt>
                <c:pt idx="327">
                  <c:v>45230</c:v>
                </c:pt>
                <c:pt idx="328">
                  <c:v>45231</c:v>
                </c:pt>
                <c:pt idx="329">
                  <c:v>45232</c:v>
                </c:pt>
                <c:pt idx="330">
                  <c:v>45233</c:v>
                </c:pt>
              </c:numCache>
            </c:numRef>
          </c:cat>
          <c:val>
            <c:numRef>
              <c:f>'ABB India Ltd'!$B$4:$B$334</c:f>
              <c:numCache>
                <c:formatCode>#,##0.00</c:formatCode>
                <c:ptCount val="331"/>
                <c:pt idx="0">
                  <c:v>2364.75</c:v>
                </c:pt>
                <c:pt idx="1">
                  <c:v>2517</c:v>
                </c:pt>
                <c:pt idx="2">
                  <c:v>2562.4499999999998</c:v>
                </c:pt>
                <c:pt idx="3">
                  <c:v>2589.1</c:v>
                </c:pt>
                <c:pt idx="4">
                  <c:v>2610.85</c:v>
                </c:pt>
                <c:pt idx="5">
                  <c:v>2540.8000000000002</c:v>
                </c:pt>
                <c:pt idx="6">
                  <c:v>2544.6999999999998</c:v>
                </c:pt>
                <c:pt idx="7">
                  <c:v>2548.35</c:v>
                </c:pt>
                <c:pt idx="8">
                  <c:v>2559.4499999999998</c:v>
                </c:pt>
                <c:pt idx="9">
                  <c:v>2586.5500000000002</c:v>
                </c:pt>
                <c:pt idx="10">
                  <c:v>2590.9</c:v>
                </c:pt>
                <c:pt idx="11">
                  <c:v>2598.5500000000002</c:v>
                </c:pt>
                <c:pt idx="12">
                  <c:v>2772.75</c:v>
                </c:pt>
                <c:pt idx="13">
                  <c:v>2696.4</c:v>
                </c:pt>
                <c:pt idx="14">
                  <c:v>2662.9</c:v>
                </c:pt>
                <c:pt idx="15">
                  <c:v>2713.4</c:v>
                </c:pt>
                <c:pt idx="16">
                  <c:v>2728.15</c:v>
                </c:pt>
                <c:pt idx="17">
                  <c:v>2722.25</c:v>
                </c:pt>
                <c:pt idx="18">
                  <c:v>2736.15</c:v>
                </c:pt>
                <c:pt idx="19">
                  <c:v>2745.65</c:v>
                </c:pt>
                <c:pt idx="20">
                  <c:v>2759.55</c:v>
                </c:pt>
                <c:pt idx="21">
                  <c:v>2671.6</c:v>
                </c:pt>
                <c:pt idx="22">
                  <c:v>2668.35</c:v>
                </c:pt>
                <c:pt idx="23">
                  <c:v>2688.2</c:v>
                </c:pt>
                <c:pt idx="24">
                  <c:v>2721.1</c:v>
                </c:pt>
                <c:pt idx="25">
                  <c:v>2770.4</c:v>
                </c:pt>
                <c:pt idx="26">
                  <c:v>2798.3</c:v>
                </c:pt>
                <c:pt idx="27">
                  <c:v>2797.25</c:v>
                </c:pt>
                <c:pt idx="28">
                  <c:v>2898</c:v>
                </c:pt>
                <c:pt idx="29">
                  <c:v>2891.75</c:v>
                </c:pt>
                <c:pt idx="30">
                  <c:v>2890.5</c:v>
                </c:pt>
                <c:pt idx="31">
                  <c:v>2888.35</c:v>
                </c:pt>
                <c:pt idx="32">
                  <c:v>2869.55</c:v>
                </c:pt>
                <c:pt idx="33">
                  <c:v>2868.1</c:v>
                </c:pt>
                <c:pt idx="34">
                  <c:v>3060.45</c:v>
                </c:pt>
                <c:pt idx="35">
                  <c:v>3144.4</c:v>
                </c:pt>
                <c:pt idx="36">
                  <c:v>3170.65</c:v>
                </c:pt>
                <c:pt idx="37">
                  <c:v>3196.45</c:v>
                </c:pt>
                <c:pt idx="38">
                  <c:v>3262.75</c:v>
                </c:pt>
                <c:pt idx="39">
                  <c:v>3403.7</c:v>
                </c:pt>
                <c:pt idx="40">
                  <c:v>3368.9</c:v>
                </c:pt>
                <c:pt idx="41">
                  <c:v>3289.2</c:v>
                </c:pt>
                <c:pt idx="42">
                  <c:v>3362.05</c:v>
                </c:pt>
                <c:pt idx="43">
                  <c:v>3310.3</c:v>
                </c:pt>
                <c:pt idx="44">
                  <c:v>3318.25</c:v>
                </c:pt>
                <c:pt idx="45">
                  <c:v>3314.65</c:v>
                </c:pt>
                <c:pt idx="46">
                  <c:v>3329.6</c:v>
                </c:pt>
                <c:pt idx="47">
                  <c:v>3358.85</c:v>
                </c:pt>
                <c:pt idx="48">
                  <c:v>3288.65</c:v>
                </c:pt>
                <c:pt idx="49">
                  <c:v>3296.95</c:v>
                </c:pt>
                <c:pt idx="50">
                  <c:v>3180.15</c:v>
                </c:pt>
                <c:pt idx="51">
                  <c:v>3157.8</c:v>
                </c:pt>
                <c:pt idx="52">
                  <c:v>3150.55</c:v>
                </c:pt>
                <c:pt idx="53">
                  <c:v>3129.65</c:v>
                </c:pt>
                <c:pt idx="54">
                  <c:v>3144.1</c:v>
                </c:pt>
                <c:pt idx="55">
                  <c:v>3124.65</c:v>
                </c:pt>
                <c:pt idx="56">
                  <c:v>3002.2</c:v>
                </c:pt>
                <c:pt idx="57">
                  <c:v>3032.75</c:v>
                </c:pt>
                <c:pt idx="58">
                  <c:v>3009.7</c:v>
                </c:pt>
                <c:pt idx="59">
                  <c:v>2996.2</c:v>
                </c:pt>
                <c:pt idx="60">
                  <c:v>3088.4</c:v>
                </c:pt>
                <c:pt idx="61">
                  <c:v>2994.8</c:v>
                </c:pt>
                <c:pt idx="62">
                  <c:v>3080.8</c:v>
                </c:pt>
                <c:pt idx="63">
                  <c:v>3188.85</c:v>
                </c:pt>
                <c:pt idx="64">
                  <c:v>3296.1</c:v>
                </c:pt>
                <c:pt idx="65">
                  <c:v>3230.55</c:v>
                </c:pt>
                <c:pt idx="66">
                  <c:v>3197.05</c:v>
                </c:pt>
                <c:pt idx="67">
                  <c:v>3247.5</c:v>
                </c:pt>
                <c:pt idx="68">
                  <c:v>3265.85</c:v>
                </c:pt>
                <c:pt idx="69">
                  <c:v>3194.3</c:v>
                </c:pt>
                <c:pt idx="70">
                  <c:v>3196.55</c:v>
                </c:pt>
                <c:pt idx="71">
                  <c:v>3211.6</c:v>
                </c:pt>
                <c:pt idx="72">
                  <c:v>3238.3</c:v>
                </c:pt>
                <c:pt idx="73">
                  <c:v>3132.8</c:v>
                </c:pt>
                <c:pt idx="74">
                  <c:v>3041.25</c:v>
                </c:pt>
                <c:pt idx="75">
                  <c:v>3052.8</c:v>
                </c:pt>
                <c:pt idx="76">
                  <c:v>3055.25</c:v>
                </c:pt>
                <c:pt idx="77">
                  <c:v>3039.4</c:v>
                </c:pt>
                <c:pt idx="78">
                  <c:v>2962.1</c:v>
                </c:pt>
                <c:pt idx="79">
                  <c:v>3049.75</c:v>
                </c:pt>
                <c:pt idx="80">
                  <c:v>3152.15</c:v>
                </c:pt>
                <c:pt idx="81">
                  <c:v>3170.85</c:v>
                </c:pt>
                <c:pt idx="82">
                  <c:v>3225.25</c:v>
                </c:pt>
                <c:pt idx="83">
                  <c:v>3219.9</c:v>
                </c:pt>
                <c:pt idx="84">
                  <c:v>3262.35</c:v>
                </c:pt>
                <c:pt idx="85">
                  <c:v>3103.9</c:v>
                </c:pt>
                <c:pt idx="86">
                  <c:v>3166.9</c:v>
                </c:pt>
                <c:pt idx="87">
                  <c:v>3155.85</c:v>
                </c:pt>
                <c:pt idx="88">
                  <c:v>3025.2</c:v>
                </c:pt>
                <c:pt idx="89">
                  <c:v>3027.85</c:v>
                </c:pt>
                <c:pt idx="90">
                  <c:v>3035.65</c:v>
                </c:pt>
                <c:pt idx="91">
                  <c:v>3122.2</c:v>
                </c:pt>
                <c:pt idx="92">
                  <c:v>3092.65</c:v>
                </c:pt>
                <c:pt idx="93">
                  <c:v>3082.95</c:v>
                </c:pt>
                <c:pt idx="94">
                  <c:v>3059.45</c:v>
                </c:pt>
                <c:pt idx="95">
                  <c:v>3099.3</c:v>
                </c:pt>
                <c:pt idx="96">
                  <c:v>3124.95</c:v>
                </c:pt>
                <c:pt idx="97">
                  <c:v>3090.85</c:v>
                </c:pt>
                <c:pt idx="98">
                  <c:v>3103.35</c:v>
                </c:pt>
                <c:pt idx="99">
                  <c:v>3015.2</c:v>
                </c:pt>
                <c:pt idx="100">
                  <c:v>3000.7</c:v>
                </c:pt>
                <c:pt idx="101">
                  <c:v>2993.85</c:v>
                </c:pt>
                <c:pt idx="102">
                  <c:v>2978.1</c:v>
                </c:pt>
                <c:pt idx="103">
                  <c:v>2975.6</c:v>
                </c:pt>
                <c:pt idx="104">
                  <c:v>2944.1</c:v>
                </c:pt>
                <c:pt idx="105">
                  <c:v>2969.05</c:v>
                </c:pt>
                <c:pt idx="106">
                  <c:v>2988.35</c:v>
                </c:pt>
                <c:pt idx="107">
                  <c:v>2976.65</c:v>
                </c:pt>
                <c:pt idx="108">
                  <c:v>2991.4</c:v>
                </c:pt>
                <c:pt idx="109">
                  <c:v>2993.15</c:v>
                </c:pt>
                <c:pt idx="110">
                  <c:v>3006.7</c:v>
                </c:pt>
                <c:pt idx="111">
                  <c:v>2930.2</c:v>
                </c:pt>
                <c:pt idx="112">
                  <c:v>2838.5</c:v>
                </c:pt>
                <c:pt idx="113">
                  <c:v>2897.25</c:v>
                </c:pt>
                <c:pt idx="114">
                  <c:v>2924.85</c:v>
                </c:pt>
                <c:pt idx="115">
                  <c:v>2841</c:v>
                </c:pt>
                <c:pt idx="116">
                  <c:v>2802.8</c:v>
                </c:pt>
                <c:pt idx="117">
                  <c:v>2680.75</c:v>
                </c:pt>
                <c:pt idx="118">
                  <c:v>2724.65</c:v>
                </c:pt>
                <c:pt idx="119">
                  <c:v>2742.65</c:v>
                </c:pt>
                <c:pt idx="120">
                  <c:v>2724.35</c:v>
                </c:pt>
                <c:pt idx="121">
                  <c:v>2684.2</c:v>
                </c:pt>
                <c:pt idx="122">
                  <c:v>2683</c:v>
                </c:pt>
                <c:pt idx="123">
                  <c:v>2679.95</c:v>
                </c:pt>
                <c:pt idx="124">
                  <c:v>2689.4</c:v>
                </c:pt>
                <c:pt idx="125">
                  <c:v>2705.2</c:v>
                </c:pt>
                <c:pt idx="126">
                  <c:v>2806</c:v>
                </c:pt>
                <c:pt idx="127">
                  <c:v>2843.6</c:v>
                </c:pt>
                <c:pt idx="128">
                  <c:v>2862.1</c:v>
                </c:pt>
                <c:pt idx="129">
                  <c:v>2841.65</c:v>
                </c:pt>
                <c:pt idx="130">
                  <c:v>2900.2</c:v>
                </c:pt>
                <c:pt idx="131">
                  <c:v>2914.15</c:v>
                </c:pt>
                <c:pt idx="132">
                  <c:v>2899.95</c:v>
                </c:pt>
                <c:pt idx="133">
                  <c:v>2872.4</c:v>
                </c:pt>
                <c:pt idx="134">
                  <c:v>2874.95</c:v>
                </c:pt>
                <c:pt idx="135">
                  <c:v>2920.35</c:v>
                </c:pt>
                <c:pt idx="136">
                  <c:v>2918.65</c:v>
                </c:pt>
                <c:pt idx="137">
                  <c:v>2933.75</c:v>
                </c:pt>
                <c:pt idx="138">
                  <c:v>2947.7</c:v>
                </c:pt>
                <c:pt idx="139">
                  <c:v>2945.05</c:v>
                </c:pt>
                <c:pt idx="140">
                  <c:v>2873.35</c:v>
                </c:pt>
                <c:pt idx="141">
                  <c:v>2803.2</c:v>
                </c:pt>
                <c:pt idx="142">
                  <c:v>2814.85</c:v>
                </c:pt>
                <c:pt idx="143">
                  <c:v>2839.5</c:v>
                </c:pt>
                <c:pt idx="144">
                  <c:v>2789.1</c:v>
                </c:pt>
                <c:pt idx="145">
                  <c:v>2831.6</c:v>
                </c:pt>
                <c:pt idx="146">
                  <c:v>2805.85</c:v>
                </c:pt>
                <c:pt idx="147">
                  <c:v>2932</c:v>
                </c:pt>
                <c:pt idx="148">
                  <c:v>3023.5</c:v>
                </c:pt>
                <c:pt idx="149">
                  <c:v>3079.45</c:v>
                </c:pt>
                <c:pt idx="150">
                  <c:v>3128.05</c:v>
                </c:pt>
                <c:pt idx="151">
                  <c:v>3166.3</c:v>
                </c:pt>
                <c:pt idx="152">
                  <c:v>3079.65</c:v>
                </c:pt>
                <c:pt idx="153">
                  <c:v>3077.3</c:v>
                </c:pt>
                <c:pt idx="154">
                  <c:v>3149.6</c:v>
                </c:pt>
                <c:pt idx="155">
                  <c:v>3188.4</c:v>
                </c:pt>
                <c:pt idx="156">
                  <c:v>3136.15</c:v>
                </c:pt>
                <c:pt idx="157">
                  <c:v>3174.15</c:v>
                </c:pt>
                <c:pt idx="158">
                  <c:v>3169.4</c:v>
                </c:pt>
                <c:pt idx="159">
                  <c:v>3172.8</c:v>
                </c:pt>
                <c:pt idx="160">
                  <c:v>3138.35</c:v>
                </c:pt>
                <c:pt idx="161">
                  <c:v>3142</c:v>
                </c:pt>
                <c:pt idx="162">
                  <c:v>3108.05</c:v>
                </c:pt>
                <c:pt idx="163">
                  <c:v>3217.35</c:v>
                </c:pt>
                <c:pt idx="164">
                  <c:v>3311.45</c:v>
                </c:pt>
                <c:pt idx="165">
                  <c:v>3323.4</c:v>
                </c:pt>
                <c:pt idx="166">
                  <c:v>3328.75</c:v>
                </c:pt>
                <c:pt idx="167">
                  <c:v>3318.45</c:v>
                </c:pt>
                <c:pt idx="168">
                  <c:v>3379.85</c:v>
                </c:pt>
                <c:pt idx="169">
                  <c:v>3388</c:v>
                </c:pt>
                <c:pt idx="170">
                  <c:v>3377.4</c:v>
                </c:pt>
                <c:pt idx="171">
                  <c:v>3274.45</c:v>
                </c:pt>
                <c:pt idx="172">
                  <c:v>3311.15</c:v>
                </c:pt>
                <c:pt idx="173">
                  <c:v>3302.25</c:v>
                </c:pt>
                <c:pt idx="174">
                  <c:v>3327.95</c:v>
                </c:pt>
                <c:pt idx="175">
                  <c:v>3312.55</c:v>
                </c:pt>
                <c:pt idx="176">
                  <c:v>3298.85</c:v>
                </c:pt>
                <c:pt idx="177">
                  <c:v>3412.35</c:v>
                </c:pt>
                <c:pt idx="178">
                  <c:v>3309.9</c:v>
                </c:pt>
                <c:pt idx="179">
                  <c:v>3360.45</c:v>
                </c:pt>
                <c:pt idx="180">
                  <c:v>3346.7</c:v>
                </c:pt>
                <c:pt idx="181">
                  <c:v>3324.6</c:v>
                </c:pt>
                <c:pt idx="182">
                  <c:v>3338.65</c:v>
                </c:pt>
                <c:pt idx="183">
                  <c:v>3391.45</c:v>
                </c:pt>
                <c:pt idx="184">
                  <c:v>3365.15</c:v>
                </c:pt>
                <c:pt idx="185">
                  <c:v>3373.75</c:v>
                </c:pt>
                <c:pt idx="186">
                  <c:v>3374.15</c:v>
                </c:pt>
                <c:pt idx="187">
                  <c:v>3397.1</c:v>
                </c:pt>
                <c:pt idx="188">
                  <c:v>3397.65</c:v>
                </c:pt>
                <c:pt idx="189">
                  <c:v>3277.45</c:v>
                </c:pt>
                <c:pt idx="190">
                  <c:v>3203.55</c:v>
                </c:pt>
                <c:pt idx="191">
                  <c:v>3230</c:v>
                </c:pt>
                <c:pt idx="192">
                  <c:v>3229</c:v>
                </c:pt>
                <c:pt idx="193">
                  <c:v>3207.7</c:v>
                </c:pt>
                <c:pt idx="194">
                  <c:v>3201.05</c:v>
                </c:pt>
                <c:pt idx="195">
                  <c:v>3184.3</c:v>
                </c:pt>
                <c:pt idx="196">
                  <c:v>3153.3</c:v>
                </c:pt>
                <c:pt idx="197">
                  <c:v>3217.4</c:v>
                </c:pt>
                <c:pt idx="198">
                  <c:v>3336.1</c:v>
                </c:pt>
                <c:pt idx="199">
                  <c:v>3400.15</c:v>
                </c:pt>
                <c:pt idx="200">
                  <c:v>3411.6</c:v>
                </c:pt>
                <c:pt idx="201">
                  <c:v>3417.95</c:v>
                </c:pt>
                <c:pt idx="202">
                  <c:v>3442.15</c:v>
                </c:pt>
                <c:pt idx="203">
                  <c:v>3453.6</c:v>
                </c:pt>
                <c:pt idx="204">
                  <c:v>3645.35</c:v>
                </c:pt>
                <c:pt idx="205">
                  <c:v>3718.85</c:v>
                </c:pt>
                <c:pt idx="206">
                  <c:v>3802.6</c:v>
                </c:pt>
                <c:pt idx="207">
                  <c:v>3807.05</c:v>
                </c:pt>
                <c:pt idx="208">
                  <c:v>3815.45</c:v>
                </c:pt>
                <c:pt idx="209">
                  <c:v>3860.45</c:v>
                </c:pt>
                <c:pt idx="210">
                  <c:v>3942.55</c:v>
                </c:pt>
                <c:pt idx="211">
                  <c:v>3855.45</c:v>
                </c:pt>
                <c:pt idx="212">
                  <c:v>3910.5</c:v>
                </c:pt>
                <c:pt idx="213">
                  <c:v>3918.9</c:v>
                </c:pt>
                <c:pt idx="214">
                  <c:v>3897.5</c:v>
                </c:pt>
                <c:pt idx="215">
                  <c:v>3894.75</c:v>
                </c:pt>
                <c:pt idx="216">
                  <c:v>3893.2</c:v>
                </c:pt>
                <c:pt idx="217">
                  <c:v>3912.75</c:v>
                </c:pt>
                <c:pt idx="218">
                  <c:v>3891.65</c:v>
                </c:pt>
                <c:pt idx="219">
                  <c:v>3941.95</c:v>
                </c:pt>
                <c:pt idx="220">
                  <c:v>4004.75</c:v>
                </c:pt>
                <c:pt idx="221">
                  <c:v>4031.15</c:v>
                </c:pt>
                <c:pt idx="222">
                  <c:v>4029.6</c:v>
                </c:pt>
                <c:pt idx="223">
                  <c:v>4125.8999999999996</c:v>
                </c:pt>
                <c:pt idx="224">
                  <c:v>3944.65</c:v>
                </c:pt>
                <c:pt idx="225">
                  <c:v>4021.55</c:v>
                </c:pt>
                <c:pt idx="226">
                  <c:v>4033</c:v>
                </c:pt>
                <c:pt idx="227">
                  <c:v>4057.65</c:v>
                </c:pt>
                <c:pt idx="228">
                  <c:v>4151.1000000000004</c:v>
                </c:pt>
                <c:pt idx="229">
                  <c:v>4112.3</c:v>
                </c:pt>
                <c:pt idx="230">
                  <c:v>4151.2</c:v>
                </c:pt>
                <c:pt idx="231">
                  <c:v>4151.45</c:v>
                </c:pt>
                <c:pt idx="232">
                  <c:v>4319.8</c:v>
                </c:pt>
                <c:pt idx="233">
                  <c:v>4349.8500000000004</c:v>
                </c:pt>
                <c:pt idx="234">
                  <c:v>4313.6499999999996</c:v>
                </c:pt>
                <c:pt idx="235">
                  <c:v>4336.8999999999996</c:v>
                </c:pt>
                <c:pt idx="236">
                  <c:v>4327.6499999999996</c:v>
                </c:pt>
                <c:pt idx="237">
                  <c:v>4376</c:v>
                </c:pt>
                <c:pt idx="238">
                  <c:v>4366.45</c:v>
                </c:pt>
                <c:pt idx="239">
                  <c:v>4270.5</c:v>
                </c:pt>
                <c:pt idx="240">
                  <c:v>4239.7</c:v>
                </c:pt>
                <c:pt idx="241">
                  <c:v>4285.3500000000004</c:v>
                </c:pt>
                <c:pt idx="242">
                  <c:v>4294.5</c:v>
                </c:pt>
                <c:pt idx="243">
                  <c:v>4411.1000000000004</c:v>
                </c:pt>
                <c:pt idx="244">
                  <c:v>4423</c:v>
                </c:pt>
                <c:pt idx="245">
                  <c:v>4411.25</c:v>
                </c:pt>
                <c:pt idx="246">
                  <c:v>4360.7</c:v>
                </c:pt>
                <c:pt idx="247">
                  <c:v>4390.6000000000004</c:v>
                </c:pt>
                <c:pt idx="248">
                  <c:v>4400.1499999999996</c:v>
                </c:pt>
                <c:pt idx="249">
                  <c:v>4399.75</c:v>
                </c:pt>
                <c:pt idx="250">
                  <c:v>4369.6499999999996</c:v>
                </c:pt>
                <c:pt idx="251">
                  <c:v>4499.25</c:v>
                </c:pt>
                <c:pt idx="252">
                  <c:v>4528.45</c:v>
                </c:pt>
                <c:pt idx="253">
                  <c:v>4407.3</c:v>
                </c:pt>
                <c:pt idx="254">
                  <c:v>4383.8</c:v>
                </c:pt>
                <c:pt idx="255">
                  <c:v>4418.95</c:v>
                </c:pt>
                <c:pt idx="256">
                  <c:v>4490.8500000000004</c:v>
                </c:pt>
                <c:pt idx="257">
                  <c:v>4493.5</c:v>
                </c:pt>
                <c:pt idx="258">
                  <c:v>4204</c:v>
                </c:pt>
                <c:pt idx="259">
                  <c:v>4225.8</c:v>
                </c:pt>
                <c:pt idx="260">
                  <c:v>4322.05</c:v>
                </c:pt>
                <c:pt idx="261">
                  <c:v>4333.1000000000004</c:v>
                </c:pt>
                <c:pt idx="262">
                  <c:v>4398.5</c:v>
                </c:pt>
                <c:pt idx="263">
                  <c:v>4400.1000000000004</c:v>
                </c:pt>
                <c:pt idx="264">
                  <c:v>4516.2</c:v>
                </c:pt>
                <c:pt idx="265">
                  <c:v>4552.8</c:v>
                </c:pt>
                <c:pt idx="266">
                  <c:v>4519.6499999999996</c:v>
                </c:pt>
                <c:pt idx="267">
                  <c:v>4408</c:v>
                </c:pt>
                <c:pt idx="268">
                  <c:v>4372.95</c:v>
                </c:pt>
                <c:pt idx="269">
                  <c:v>4438.05</c:v>
                </c:pt>
                <c:pt idx="270">
                  <c:v>4525.95</c:v>
                </c:pt>
                <c:pt idx="271">
                  <c:v>4476.6499999999996</c:v>
                </c:pt>
                <c:pt idx="272">
                  <c:v>4520.95</c:v>
                </c:pt>
                <c:pt idx="273">
                  <c:v>4505.1000000000004</c:v>
                </c:pt>
                <c:pt idx="274">
                  <c:v>4526.6499999999996</c:v>
                </c:pt>
                <c:pt idx="275">
                  <c:v>4354.7</c:v>
                </c:pt>
                <c:pt idx="276">
                  <c:v>4299.8500000000004</c:v>
                </c:pt>
                <c:pt idx="277">
                  <c:v>4313.7</c:v>
                </c:pt>
                <c:pt idx="278">
                  <c:v>4279.5</c:v>
                </c:pt>
                <c:pt idx="279">
                  <c:v>4317.2</c:v>
                </c:pt>
                <c:pt idx="280">
                  <c:v>4324.3</c:v>
                </c:pt>
                <c:pt idx="281">
                  <c:v>4302.6000000000004</c:v>
                </c:pt>
                <c:pt idx="282">
                  <c:v>4336.95</c:v>
                </c:pt>
                <c:pt idx="283">
                  <c:v>4244.5</c:v>
                </c:pt>
                <c:pt idx="284">
                  <c:v>4264.1000000000004</c:v>
                </c:pt>
                <c:pt idx="285">
                  <c:v>4318.8500000000004</c:v>
                </c:pt>
                <c:pt idx="286">
                  <c:v>4345.95</c:v>
                </c:pt>
                <c:pt idx="287">
                  <c:v>4381.55</c:v>
                </c:pt>
                <c:pt idx="288">
                  <c:v>4291.45</c:v>
                </c:pt>
                <c:pt idx="289">
                  <c:v>4309.3</c:v>
                </c:pt>
                <c:pt idx="290">
                  <c:v>4440.8</c:v>
                </c:pt>
                <c:pt idx="291">
                  <c:v>4500.3</c:v>
                </c:pt>
                <c:pt idx="292">
                  <c:v>4448.6000000000004</c:v>
                </c:pt>
                <c:pt idx="293">
                  <c:v>4458.55</c:v>
                </c:pt>
                <c:pt idx="294">
                  <c:v>4618.8500000000004</c:v>
                </c:pt>
                <c:pt idx="295">
                  <c:v>4401.8999999999996</c:v>
                </c:pt>
                <c:pt idx="296">
                  <c:v>4341.1000000000004</c:v>
                </c:pt>
                <c:pt idx="297">
                  <c:v>4366.2</c:v>
                </c:pt>
                <c:pt idx="298">
                  <c:v>4379.3999999999996</c:v>
                </c:pt>
                <c:pt idx="299">
                  <c:v>4320.3</c:v>
                </c:pt>
                <c:pt idx="300">
                  <c:v>4329.05</c:v>
                </c:pt>
                <c:pt idx="301">
                  <c:v>4276.2</c:v>
                </c:pt>
                <c:pt idx="302">
                  <c:v>4187</c:v>
                </c:pt>
                <c:pt idx="303">
                  <c:v>4176.8999999999996</c:v>
                </c:pt>
                <c:pt idx="304">
                  <c:v>4205.2</c:v>
                </c:pt>
                <c:pt idx="305">
                  <c:v>4233.3500000000004</c:v>
                </c:pt>
                <c:pt idx="306">
                  <c:v>4101.7</c:v>
                </c:pt>
                <c:pt idx="307">
                  <c:v>4098.25</c:v>
                </c:pt>
                <c:pt idx="308">
                  <c:v>4091.95</c:v>
                </c:pt>
                <c:pt idx="309">
                  <c:v>3997.5</c:v>
                </c:pt>
                <c:pt idx="310">
                  <c:v>4067.8</c:v>
                </c:pt>
                <c:pt idx="311">
                  <c:v>4133.1000000000004</c:v>
                </c:pt>
                <c:pt idx="312">
                  <c:v>4099.7</c:v>
                </c:pt>
                <c:pt idx="313">
                  <c:v>4192.7</c:v>
                </c:pt>
                <c:pt idx="314">
                  <c:v>4185.3999999999996</c:v>
                </c:pt>
                <c:pt idx="315">
                  <c:v>4216.05</c:v>
                </c:pt>
                <c:pt idx="316">
                  <c:v>4229.2</c:v>
                </c:pt>
                <c:pt idx="317">
                  <c:v>4281.45</c:v>
                </c:pt>
                <c:pt idx="318">
                  <c:v>4283.6000000000004</c:v>
                </c:pt>
                <c:pt idx="319">
                  <c:v>4098.3</c:v>
                </c:pt>
                <c:pt idx="320">
                  <c:v>4094.15</c:v>
                </c:pt>
                <c:pt idx="321">
                  <c:v>4015.3</c:v>
                </c:pt>
                <c:pt idx="322">
                  <c:v>3942.7</c:v>
                </c:pt>
                <c:pt idx="323">
                  <c:v>3930.5</c:v>
                </c:pt>
                <c:pt idx="324">
                  <c:v>3958.25</c:v>
                </c:pt>
                <c:pt idx="325">
                  <c:v>4008.5</c:v>
                </c:pt>
                <c:pt idx="326">
                  <c:v>4070.2</c:v>
                </c:pt>
                <c:pt idx="327">
                  <c:v>4109.3</c:v>
                </c:pt>
                <c:pt idx="328">
                  <c:v>4055</c:v>
                </c:pt>
                <c:pt idx="329">
                  <c:v>4076.95</c:v>
                </c:pt>
                <c:pt idx="330">
                  <c:v>4167.5</c:v>
                </c:pt>
              </c:numCache>
            </c:numRef>
          </c:val>
          <c:smooth val="0"/>
          <c:extLst>
            <c:ext xmlns:c16="http://schemas.microsoft.com/office/drawing/2014/chart" uri="{C3380CC4-5D6E-409C-BE32-E72D297353CC}">
              <c16:uniqueId val="{00000000-0990-4F13-9EC3-ADEA3BF1DD4C}"/>
            </c:ext>
          </c:extLst>
        </c:ser>
        <c:dLbls>
          <c:showLegendKey val="0"/>
          <c:showVal val="0"/>
          <c:showCatName val="0"/>
          <c:showSerName val="0"/>
          <c:showPercent val="0"/>
          <c:showBubbleSize val="0"/>
        </c:dLbls>
        <c:smooth val="0"/>
        <c:axId val="70932512"/>
        <c:axId val="70918592"/>
      </c:lineChart>
      <c:dateAx>
        <c:axId val="70932512"/>
        <c:scaling>
          <c:orientation val="minMax"/>
          <c:max val="45233"/>
          <c:min val="44745"/>
        </c:scaling>
        <c:delete val="0"/>
        <c:axPos val="b"/>
        <c:numFmt formatCode="d\-mmm\-yy"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n-US"/>
          </a:p>
        </c:txPr>
        <c:crossAx val="70918592"/>
        <c:crosses val="autoZero"/>
        <c:auto val="0"/>
        <c:lblOffset val="100"/>
        <c:baseTimeUnit val="days"/>
        <c:majorUnit val="4"/>
        <c:majorTimeUnit val="months"/>
      </c:dateAx>
      <c:valAx>
        <c:axId val="70918592"/>
        <c:scaling>
          <c:orientation val="minMax"/>
          <c:min val="200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0932512"/>
        <c:crosses val="autoZero"/>
        <c:crossBetween val="between"/>
        <c:majorUnit val="1000"/>
      </c:valAx>
      <c:spPr>
        <a:noFill/>
        <a:ln>
          <a:no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a:solidFill>
                  <a:sysClr val="windowText" lastClr="000000">
                    <a:lumMod val="65000"/>
                    <a:lumOff val="35000"/>
                  </a:sysClr>
                </a:solidFill>
              </a:rPr>
              <a:t>Muthoot Finance Ltd Share Price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'Muthoot Finance'!$B$3</c:f>
              <c:strCache>
                <c:ptCount val="1"/>
                <c:pt idx="0">
                  <c:v>Share Price</c:v>
                </c:pt>
              </c:strCache>
            </c:strRef>
          </c:tx>
          <c:spPr>
            <a:ln w="28575" cap="rnd">
              <a:solidFill>
                <a:srgbClr val="002060"/>
              </a:solidFill>
              <a:round/>
            </a:ln>
            <a:effectLst/>
          </c:spPr>
          <c:marker>
            <c:symbol val="none"/>
          </c:marker>
          <c:cat>
            <c:numRef>
              <c:f>'Muthoot Finance'!$A$4:$A$323</c:f>
              <c:numCache>
                <c:formatCode>d\-mmm\-yy</c:formatCode>
                <c:ptCount val="320"/>
                <c:pt idx="0">
                  <c:v>45495</c:v>
                </c:pt>
                <c:pt idx="1">
                  <c:v>45496</c:v>
                </c:pt>
                <c:pt idx="2">
                  <c:v>45497</c:v>
                </c:pt>
                <c:pt idx="3">
                  <c:v>45498</c:v>
                </c:pt>
                <c:pt idx="4">
                  <c:v>45499</c:v>
                </c:pt>
                <c:pt idx="5">
                  <c:v>45502</c:v>
                </c:pt>
                <c:pt idx="6">
                  <c:v>45503</c:v>
                </c:pt>
                <c:pt idx="7">
                  <c:v>45504</c:v>
                </c:pt>
                <c:pt idx="8">
                  <c:v>45505</c:v>
                </c:pt>
                <c:pt idx="9">
                  <c:v>45506</c:v>
                </c:pt>
                <c:pt idx="10">
                  <c:v>45509</c:v>
                </c:pt>
                <c:pt idx="11">
                  <c:v>45510</c:v>
                </c:pt>
                <c:pt idx="12">
                  <c:v>45511</c:v>
                </c:pt>
                <c:pt idx="13">
                  <c:v>45512</c:v>
                </c:pt>
                <c:pt idx="14">
                  <c:v>45513</c:v>
                </c:pt>
                <c:pt idx="15">
                  <c:v>45516</c:v>
                </c:pt>
                <c:pt idx="16">
                  <c:v>45517</c:v>
                </c:pt>
                <c:pt idx="17">
                  <c:v>45518</c:v>
                </c:pt>
                <c:pt idx="18">
                  <c:v>45520</c:v>
                </c:pt>
                <c:pt idx="19">
                  <c:v>45523</c:v>
                </c:pt>
                <c:pt idx="20">
                  <c:v>45524</c:v>
                </c:pt>
                <c:pt idx="21">
                  <c:v>45525</c:v>
                </c:pt>
                <c:pt idx="22">
                  <c:v>45526</c:v>
                </c:pt>
                <c:pt idx="23">
                  <c:v>45527</c:v>
                </c:pt>
                <c:pt idx="24">
                  <c:v>45530</c:v>
                </c:pt>
                <c:pt idx="25">
                  <c:v>45531</c:v>
                </c:pt>
                <c:pt idx="26">
                  <c:v>45532</c:v>
                </c:pt>
                <c:pt idx="27">
                  <c:v>45533</c:v>
                </c:pt>
                <c:pt idx="28">
                  <c:v>45534</c:v>
                </c:pt>
                <c:pt idx="29">
                  <c:v>45537</c:v>
                </c:pt>
                <c:pt idx="30">
                  <c:v>45538</c:v>
                </c:pt>
                <c:pt idx="31">
                  <c:v>45539</c:v>
                </c:pt>
                <c:pt idx="32">
                  <c:v>45540</c:v>
                </c:pt>
                <c:pt idx="33">
                  <c:v>45541</c:v>
                </c:pt>
                <c:pt idx="34">
                  <c:v>45544</c:v>
                </c:pt>
                <c:pt idx="35">
                  <c:v>45545</c:v>
                </c:pt>
                <c:pt idx="36">
                  <c:v>45546</c:v>
                </c:pt>
                <c:pt idx="37">
                  <c:v>45547</c:v>
                </c:pt>
                <c:pt idx="38">
                  <c:v>45548</c:v>
                </c:pt>
                <c:pt idx="39">
                  <c:v>45551</c:v>
                </c:pt>
                <c:pt idx="40">
                  <c:v>45552</c:v>
                </c:pt>
                <c:pt idx="41">
                  <c:v>45553</c:v>
                </c:pt>
                <c:pt idx="42">
                  <c:v>45554</c:v>
                </c:pt>
                <c:pt idx="43">
                  <c:v>45555</c:v>
                </c:pt>
                <c:pt idx="44">
                  <c:v>45558</c:v>
                </c:pt>
                <c:pt idx="45">
                  <c:v>45559</c:v>
                </c:pt>
                <c:pt idx="46">
                  <c:v>45560</c:v>
                </c:pt>
                <c:pt idx="47">
                  <c:v>45561</c:v>
                </c:pt>
                <c:pt idx="48">
                  <c:v>45562</c:v>
                </c:pt>
                <c:pt idx="49">
                  <c:v>45565</c:v>
                </c:pt>
                <c:pt idx="50">
                  <c:v>45566</c:v>
                </c:pt>
                <c:pt idx="51">
                  <c:v>45568</c:v>
                </c:pt>
                <c:pt idx="52">
                  <c:v>45569</c:v>
                </c:pt>
                <c:pt idx="53">
                  <c:v>45572</c:v>
                </c:pt>
                <c:pt idx="54">
                  <c:v>45573</c:v>
                </c:pt>
                <c:pt idx="55">
                  <c:v>45574</c:v>
                </c:pt>
                <c:pt idx="56">
                  <c:v>45575</c:v>
                </c:pt>
                <c:pt idx="57">
                  <c:v>45576</c:v>
                </c:pt>
                <c:pt idx="58">
                  <c:v>45579</c:v>
                </c:pt>
                <c:pt idx="59">
                  <c:v>45580</c:v>
                </c:pt>
                <c:pt idx="60">
                  <c:v>45581</c:v>
                </c:pt>
                <c:pt idx="61">
                  <c:v>45582</c:v>
                </c:pt>
                <c:pt idx="62">
                  <c:v>45583</c:v>
                </c:pt>
                <c:pt idx="63">
                  <c:v>45586</c:v>
                </c:pt>
                <c:pt idx="64">
                  <c:v>45587</c:v>
                </c:pt>
                <c:pt idx="65">
                  <c:v>45588</c:v>
                </c:pt>
                <c:pt idx="66">
                  <c:v>45589</c:v>
                </c:pt>
                <c:pt idx="67">
                  <c:v>45590</c:v>
                </c:pt>
                <c:pt idx="68">
                  <c:v>45593</c:v>
                </c:pt>
                <c:pt idx="69">
                  <c:v>45594</c:v>
                </c:pt>
                <c:pt idx="70">
                  <c:v>45595</c:v>
                </c:pt>
                <c:pt idx="71">
                  <c:v>45596</c:v>
                </c:pt>
                <c:pt idx="72">
                  <c:v>45597</c:v>
                </c:pt>
                <c:pt idx="73">
                  <c:v>45600</c:v>
                </c:pt>
                <c:pt idx="74">
                  <c:v>45601</c:v>
                </c:pt>
                <c:pt idx="75">
                  <c:v>45602</c:v>
                </c:pt>
                <c:pt idx="76">
                  <c:v>45603</c:v>
                </c:pt>
                <c:pt idx="77">
                  <c:v>45604</c:v>
                </c:pt>
                <c:pt idx="78">
                  <c:v>45607</c:v>
                </c:pt>
                <c:pt idx="79">
                  <c:v>45608</c:v>
                </c:pt>
                <c:pt idx="80">
                  <c:v>45609</c:v>
                </c:pt>
                <c:pt idx="81">
                  <c:v>45610</c:v>
                </c:pt>
                <c:pt idx="82">
                  <c:v>45614</c:v>
                </c:pt>
                <c:pt idx="83">
                  <c:v>45615</c:v>
                </c:pt>
                <c:pt idx="84">
                  <c:v>45617</c:v>
                </c:pt>
                <c:pt idx="85">
                  <c:v>45618</c:v>
                </c:pt>
                <c:pt idx="86">
                  <c:v>45621</c:v>
                </c:pt>
                <c:pt idx="87">
                  <c:v>45622</c:v>
                </c:pt>
                <c:pt idx="88">
                  <c:v>45623</c:v>
                </c:pt>
                <c:pt idx="89">
                  <c:v>45624</c:v>
                </c:pt>
                <c:pt idx="90">
                  <c:v>45625</c:v>
                </c:pt>
                <c:pt idx="91">
                  <c:v>45628</c:v>
                </c:pt>
                <c:pt idx="92">
                  <c:v>45629</c:v>
                </c:pt>
                <c:pt idx="93">
                  <c:v>45630</c:v>
                </c:pt>
                <c:pt idx="94">
                  <c:v>45631</c:v>
                </c:pt>
                <c:pt idx="95">
                  <c:v>45632</c:v>
                </c:pt>
                <c:pt idx="96">
                  <c:v>45635</c:v>
                </c:pt>
                <c:pt idx="97">
                  <c:v>45636</c:v>
                </c:pt>
                <c:pt idx="98">
                  <c:v>45637</c:v>
                </c:pt>
                <c:pt idx="99">
                  <c:v>45638</c:v>
                </c:pt>
                <c:pt idx="100">
                  <c:v>45639</c:v>
                </c:pt>
                <c:pt idx="101">
                  <c:v>45642</c:v>
                </c:pt>
                <c:pt idx="102">
                  <c:v>45643</c:v>
                </c:pt>
                <c:pt idx="103">
                  <c:v>45644</c:v>
                </c:pt>
                <c:pt idx="104">
                  <c:v>45645</c:v>
                </c:pt>
                <c:pt idx="105">
                  <c:v>45646</c:v>
                </c:pt>
                <c:pt idx="106">
                  <c:v>45649</c:v>
                </c:pt>
                <c:pt idx="107">
                  <c:v>45650</c:v>
                </c:pt>
                <c:pt idx="108">
                  <c:v>45652</c:v>
                </c:pt>
                <c:pt idx="109">
                  <c:v>45653</c:v>
                </c:pt>
                <c:pt idx="110">
                  <c:v>45656</c:v>
                </c:pt>
                <c:pt idx="111">
                  <c:v>45657</c:v>
                </c:pt>
                <c:pt idx="112">
                  <c:v>45658</c:v>
                </c:pt>
                <c:pt idx="113">
                  <c:v>45659</c:v>
                </c:pt>
                <c:pt idx="114">
                  <c:v>45660</c:v>
                </c:pt>
                <c:pt idx="115">
                  <c:v>45663</c:v>
                </c:pt>
                <c:pt idx="116">
                  <c:v>45664</c:v>
                </c:pt>
                <c:pt idx="117">
                  <c:v>45665</c:v>
                </c:pt>
                <c:pt idx="118">
                  <c:v>45666</c:v>
                </c:pt>
                <c:pt idx="119">
                  <c:v>45667</c:v>
                </c:pt>
                <c:pt idx="120">
                  <c:v>45670</c:v>
                </c:pt>
                <c:pt idx="121">
                  <c:v>45671</c:v>
                </c:pt>
                <c:pt idx="122">
                  <c:v>45672</c:v>
                </c:pt>
                <c:pt idx="123">
                  <c:v>45673</c:v>
                </c:pt>
                <c:pt idx="124">
                  <c:v>45674</c:v>
                </c:pt>
                <c:pt idx="125">
                  <c:v>45677</c:v>
                </c:pt>
                <c:pt idx="126">
                  <c:v>45678</c:v>
                </c:pt>
                <c:pt idx="127">
                  <c:v>45679</c:v>
                </c:pt>
                <c:pt idx="128">
                  <c:v>45680</c:v>
                </c:pt>
                <c:pt idx="129">
                  <c:v>45681</c:v>
                </c:pt>
                <c:pt idx="130">
                  <c:v>45684</c:v>
                </c:pt>
                <c:pt idx="131">
                  <c:v>45685</c:v>
                </c:pt>
                <c:pt idx="132">
                  <c:v>45686</c:v>
                </c:pt>
                <c:pt idx="133">
                  <c:v>45687</c:v>
                </c:pt>
                <c:pt idx="134">
                  <c:v>45688</c:v>
                </c:pt>
                <c:pt idx="135">
                  <c:v>45689</c:v>
                </c:pt>
                <c:pt idx="136">
                  <c:v>45691</c:v>
                </c:pt>
                <c:pt idx="137">
                  <c:v>45692</c:v>
                </c:pt>
                <c:pt idx="138">
                  <c:v>45693</c:v>
                </c:pt>
                <c:pt idx="139">
                  <c:v>45694</c:v>
                </c:pt>
                <c:pt idx="140">
                  <c:v>45695</c:v>
                </c:pt>
                <c:pt idx="141">
                  <c:v>45698</c:v>
                </c:pt>
                <c:pt idx="142">
                  <c:v>45699</c:v>
                </c:pt>
                <c:pt idx="143">
                  <c:v>45700</c:v>
                </c:pt>
                <c:pt idx="144">
                  <c:v>45701</c:v>
                </c:pt>
                <c:pt idx="145">
                  <c:v>45702</c:v>
                </c:pt>
                <c:pt idx="146">
                  <c:v>45705</c:v>
                </c:pt>
                <c:pt idx="147">
                  <c:v>45706</c:v>
                </c:pt>
                <c:pt idx="148">
                  <c:v>45707</c:v>
                </c:pt>
                <c:pt idx="149">
                  <c:v>45708</c:v>
                </c:pt>
                <c:pt idx="150">
                  <c:v>45709</c:v>
                </c:pt>
                <c:pt idx="151">
                  <c:v>45712</c:v>
                </c:pt>
                <c:pt idx="152">
                  <c:v>45713</c:v>
                </c:pt>
                <c:pt idx="153">
                  <c:v>45715</c:v>
                </c:pt>
                <c:pt idx="154">
                  <c:v>45716</c:v>
                </c:pt>
                <c:pt idx="155">
                  <c:v>45719</c:v>
                </c:pt>
                <c:pt idx="156">
                  <c:v>45720</c:v>
                </c:pt>
                <c:pt idx="157">
                  <c:v>45721</c:v>
                </c:pt>
                <c:pt idx="158">
                  <c:v>45722</c:v>
                </c:pt>
                <c:pt idx="159">
                  <c:v>45723</c:v>
                </c:pt>
                <c:pt idx="160">
                  <c:v>45726</c:v>
                </c:pt>
                <c:pt idx="161">
                  <c:v>45727</c:v>
                </c:pt>
                <c:pt idx="162">
                  <c:v>45728</c:v>
                </c:pt>
                <c:pt idx="163">
                  <c:v>45729</c:v>
                </c:pt>
                <c:pt idx="164">
                  <c:v>45733</c:v>
                </c:pt>
                <c:pt idx="165">
                  <c:v>45734</c:v>
                </c:pt>
                <c:pt idx="166">
                  <c:v>45735</c:v>
                </c:pt>
                <c:pt idx="167">
                  <c:v>45736</c:v>
                </c:pt>
                <c:pt idx="168">
                  <c:v>45737</c:v>
                </c:pt>
                <c:pt idx="169">
                  <c:v>45740</c:v>
                </c:pt>
                <c:pt idx="170">
                  <c:v>45741</c:v>
                </c:pt>
                <c:pt idx="171">
                  <c:v>45742</c:v>
                </c:pt>
                <c:pt idx="172">
                  <c:v>45743</c:v>
                </c:pt>
                <c:pt idx="173">
                  <c:v>45744</c:v>
                </c:pt>
                <c:pt idx="174">
                  <c:v>45748</c:v>
                </c:pt>
                <c:pt idx="175">
                  <c:v>45749</c:v>
                </c:pt>
                <c:pt idx="176">
                  <c:v>45750</c:v>
                </c:pt>
                <c:pt idx="177">
                  <c:v>45751</c:v>
                </c:pt>
                <c:pt idx="178">
                  <c:v>45754</c:v>
                </c:pt>
                <c:pt idx="179">
                  <c:v>45755</c:v>
                </c:pt>
                <c:pt idx="180">
                  <c:v>45756</c:v>
                </c:pt>
                <c:pt idx="181">
                  <c:v>45758</c:v>
                </c:pt>
                <c:pt idx="182">
                  <c:v>45762</c:v>
                </c:pt>
                <c:pt idx="183">
                  <c:v>45763</c:v>
                </c:pt>
                <c:pt idx="184">
                  <c:v>45764</c:v>
                </c:pt>
                <c:pt idx="185">
                  <c:v>45768</c:v>
                </c:pt>
                <c:pt idx="186">
                  <c:v>45769</c:v>
                </c:pt>
                <c:pt idx="187">
                  <c:v>45770</c:v>
                </c:pt>
                <c:pt idx="188">
                  <c:v>45771</c:v>
                </c:pt>
                <c:pt idx="189">
                  <c:v>45772</c:v>
                </c:pt>
                <c:pt idx="190">
                  <c:v>45775</c:v>
                </c:pt>
                <c:pt idx="191">
                  <c:v>45776</c:v>
                </c:pt>
                <c:pt idx="192">
                  <c:v>45777</c:v>
                </c:pt>
                <c:pt idx="193">
                  <c:v>45779</c:v>
                </c:pt>
                <c:pt idx="194">
                  <c:v>45782</c:v>
                </c:pt>
                <c:pt idx="195">
                  <c:v>45783</c:v>
                </c:pt>
                <c:pt idx="196">
                  <c:v>45784</c:v>
                </c:pt>
                <c:pt idx="197">
                  <c:v>45785</c:v>
                </c:pt>
                <c:pt idx="198">
                  <c:v>45786</c:v>
                </c:pt>
                <c:pt idx="199">
                  <c:v>45789</c:v>
                </c:pt>
                <c:pt idx="200">
                  <c:v>45790</c:v>
                </c:pt>
                <c:pt idx="201">
                  <c:v>45791</c:v>
                </c:pt>
                <c:pt idx="202">
                  <c:v>45792</c:v>
                </c:pt>
                <c:pt idx="203">
                  <c:v>45793</c:v>
                </c:pt>
                <c:pt idx="204">
                  <c:v>45796</c:v>
                </c:pt>
                <c:pt idx="205">
                  <c:v>45797</c:v>
                </c:pt>
                <c:pt idx="206">
                  <c:v>45798</c:v>
                </c:pt>
                <c:pt idx="207">
                  <c:v>45799</c:v>
                </c:pt>
                <c:pt idx="208">
                  <c:v>45800</c:v>
                </c:pt>
                <c:pt idx="209">
                  <c:v>45803</c:v>
                </c:pt>
                <c:pt idx="210">
                  <c:v>45804</c:v>
                </c:pt>
                <c:pt idx="211">
                  <c:v>45805</c:v>
                </c:pt>
                <c:pt idx="212">
                  <c:v>45806</c:v>
                </c:pt>
                <c:pt idx="213">
                  <c:v>45807</c:v>
                </c:pt>
                <c:pt idx="214">
                  <c:v>45810</c:v>
                </c:pt>
                <c:pt idx="215">
                  <c:v>45811</c:v>
                </c:pt>
                <c:pt idx="216">
                  <c:v>45812</c:v>
                </c:pt>
                <c:pt idx="217">
                  <c:v>45813</c:v>
                </c:pt>
                <c:pt idx="218">
                  <c:v>45814</c:v>
                </c:pt>
                <c:pt idx="219">
                  <c:v>45817</c:v>
                </c:pt>
                <c:pt idx="220">
                  <c:v>45818</c:v>
                </c:pt>
                <c:pt idx="221">
                  <c:v>45819</c:v>
                </c:pt>
                <c:pt idx="222">
                  <c:v>45820</c:v>
                </c:pt>
                <c:pt idx="223">
                  <c:v>45821</c:v>
                </c:pt>
                <c:pt idx="224">
                  <c:v>45824</c:v>
                </c:pt>
                <c:pt idx="225">
                  <c:v>45825</c:v>
                </c:pt>
                <c:pt idx="226">
                  <c:v>45826</c:v>
                </c:pt>
                <c:pt idx="227">
                  <c:v>45827</c:v>
                </c:pt>
                <c:pt idx="228">
                  <c:v>45828</c:v>
                </c:pt>
                <c:pt idx="229">
                  <c:v>45831</c:v>
                </c:pt>
                <c:pt idx="230">
                  <c:v>45832</c:v>
                </c:pt>
                <c:pt idx="231">
                  <c:v>45833</c:v>
                </c:pt>
                <c:pt idx="232">
                  <c:v>45834</c:v>
                </c:pt>
                <c:pt idx="233">
                  <c:v>45835</c:v>
                </c:pt>
                <c:pt idx="234">
                  <c:v>45838</c:v>
                </c:pt>
                <c:pt idx="235">
                  <c:v>45839</c:v>
                </c:pt>
                <c:pt idx="236">
                  <c:v>45840</c:v>
                </c:pt>
                <c:pt idx="237">
                  <c:v>45841</c:v>
                </c:pt>
                <c:pt idx="238">
                  <c:v>45842</c:v>
                </c:pt>
                <c:pt idx="239">
                  <c:v>45845</c:v>
                </c:pt>
                <c:pt idx="240">
                  <c:v>45846</c:v>
                </c:pt>
                <c:pt idx="241">
                  <c:v>45847</c:v>
                </c:pt>
                <c:pt idx="242">
                  <c:v>45848</c:v>
                </c:pt>
                <c:pt idx="243">
                  <c:v>45849</c:v>
                </c:pt>
                <c:pt idx="244">
                  <c:v>45852</c:v>
                </c:pt>
                <c:pt idx="245">
                  <c:v>45853</c:v>
                </c:pt>
                <c:pt idx="246">
                  <c:v>45854</c:v>
                </c:pt>
                <c:pt idx="247">
                  <c:v>45855</c:v>
                </c:pt>
                <c:pt idx="248">
                  <c:v>45856</c:v>
                </c:pt>
                <c:pt idx="249">
                  <c:v>45859</c:v>
                </c:pt>
                <c:pt idx="250">
                  <c:v>45860</c:v>
                </c:pt>
                <c:pt idx="251">
                  <c:v>45861</c:v>
                </c:pt>
                <c:pt idx="252">
                  <c:v>45862</c:v>
                </c:pt>
                <c:pt idx="253">
                  <c:v>45863</c:v>
                </c:pt>
                <c:pt idx="254">
                  <c:v>45866</c:v>
                </c:pt>
                <c:pt idx="255">
                  <c:v>45867</c:v>
                </c:pt>
                <c:pt idx="256">
                  <c:v>45868</c:v>
                </c:pt>
                <c:pt idx="257">
                  <c:v>45869</c:v>
                </c:pt>
                <c:pt idx="258">
                  <c:v>45870</c:v>
                </c:pt>
                <c:pt idx="259">
                  <c:v>45873</c:v>
                </c:pt>
                <c:pt idx="260">
                  <c:v>45874</c:v>
                </c:pt>
                <c:pt idx="261">
                  <c:v>45875</c:v>
                </c:pt>
                <c:pt idx="262">
                  <c:v>45876</c:v>
                </c:pt>
                <c:pt idx="263">
                  <c:v>45877</c:v>
                </c:pt>
                <c:pt idx="264">
                  <c:v>45880</c:v>
                </c:pt>
                <c:pt idx="265">
                  <c:v>45881</c:v>
                </c:pt>
                <c:pt idx="266">
                  <c:v>45882</c:v>
                </c:pt>
                <c:pt idx="267">
                  <c:v>45883</c:v>
                </c:pt>
                <c:pt idx="268">
                  <c:v>45887</c:v>
                </c:pt>
                <c:pt idx="269">
                  <c:v>45888</c:v>
                </c:pt>
                <c:pt idx="270">
                  <c:v>45889</c:v>
                </c:pt>
                <c:pt idx="271">
                  <c:v>45890</c:v>
                </c:pt>
                <c:pt idx="272">
                  <c:v>45891</c:v>
                </c:pt>
                <c:pt idx="273">
                  <c:v>45894</c:v>
                </c:pt>
                <c:pt idx="274">
                  <c:v>45895</c:v>
                </c:pt>
                <c:pt idx="275">
                  <c:v>45897</c:v>
                </c:pt>
                <c:pt idx="276">
                  <c:v>45898</c:v>
                </c:pt>
                <c:pt idx="277">
                  <c:v>45901</c:v>
                </c:pt>
                <c:pt idx="278">
                  <c:v>45902</c:v>
                </c:pt>
                <c:pt idx="279">
                  <c:v>45903</c:v>
                </c:pt>
                <c:pt idx="280">
                  <c:v>45904</c:v>
                </c:pt>
                <c:pt idx="281">
                  <c:v>45905</c:v>
                </c:pt>
                <c:pt idx="282">
                  <c:v>45908</c:v>
                </c:pt>
                <c:pt idx="283">
                  <c:v>45909</c:v>
                </c:pt>
                <c:pt idx="284">
                  <c:v>45910</c:v>
                </c:pt>
                <c:pt idx="285">
                  <c:v>45911</c:v>
                </c:pt>
                <c:pt idx="286">
                  <c:v>45912</c:v>
                </c:pt>
                <c:pt idx="287">
                  <c:v>45915</c:v>
                </c:pt>
                <c:pt idx="288">
                  <c:v>45916</c:v>
                </c:pt>
                <c:pt idx="289">
                  <c:v>45917</c:v>
                </c:pt>
                <c:pt idx="290">
                  <c:v>45918</c:v>
                </c:pt>
                <c:pt idx="291">
                  <c:v>45919</c:v>
                </c:pt>
                <c:pt idx="292">
                  <c:v>45922</c:v>
                </c:pt>
                <c:pt idx="293">
                  <c:v>45923</c:v>
                </c:pt>
                <c:pt idx="294">
                  <c:v>45924</c:v>
                </c:pt>
                <c:pt idx="295">
                  <c:v>45925</c:v>
                </c:pt>
                <c:pt idx="296">
                  <c:v>45926</c:v>
                </c:pt>
                <c:pt idx="297">
                  <c:v>45929</c:v>
                </c:pt>
                <c:pt idx="298">
                  <c:v>45930</c:v>
                </c:pt>
                <c:pt idx="299">
                  <c:v>45931</c:v>
                </c:pt>
                <c:pt idx="300">
                  <c:v>45933</c:v>
                </c:pt>
                <c:pt idx="301">
                  <c:v>45936</c:v>
                </c:pt>
                <c:pt idx="302">
                  <c:v>45937</c:v>
                </c:pt>
                <c:pt idx="303">
                  <c:v>45938</c:v>
                </c:pt>
                <c:pt idx="304">
                  <c:v>45939</c:v>
                </c:pt>
                <c:pt idx="305">
                  <c:v>45940</c:v>
                </c:pt>
                <c:pt idx="306">
                  <c:v>45943</c:v>
                </c:pt>
                <c:pt idx="307">
                  <c:v>45944</c:v>
                </c:pt>
                <c:pt idx="308">
                  <c:v>45945</c:v>
                </c:pt>
                <c:pt idx="309">
                  <c:v>45946</c:v>
                </c:pt>
                <c:pt idx="310">
                  <c:v>45947</c:v>
                </c:pt>
                <c:pt idx="311">
                  <c:v>45950</c:v>
                </c:pt>
                <c:pt idx="312">
                  <c:v>45951</c:v>
                </c:pt>
                <c:pt idx="313">
                  <c:v>45953</c:v>
                </c:pt>
                <c:pt idx="314">
                  <c:v>45954</c:v>
                </c:pt>
                <c:pt idx="315">
                  <c:v>45957</c:v>
                </c:pt>
                <c:pt idx="316">
                  <c:v>45958</c:v>
                </c:pt>
                <c:pt idx="317">
                  <c:v>45959</c:v>
                </c:pt>
                <c:pt idx="318">
                  <c:v>45960</c:v>
                </c:pt>
                <c:pt idx="319">
                  <c:v>45961</c:v>
                </c:pt>
              </c:numCache>
            </c:numRef>
          </c:cat>
          <c:val>
            <c:numRef>
              <c:f>'Muthoot Finance'!$B$4:$B$323</c:f>
              <c:numCache>
                <c:formatCode>#,##0</c:formatCode>
                <c:ptCount val="320"/>
                <c:pt idx="0">
                  <c:v>1812.05</c:v>
                </c:pt>
                <c:pt idx="1">
                  <c:v>1733.95</c:v>
                </c:pt>
                <c:pt idx="2">
                  <c:v>1742.65</c:v>
                </c:pt>
                <c:pt idx="3">
                  <c:v>1742.5</c:v>
                </c:pt>
                <c:pt idx="4">
                  <c:v>1783.2</c:v>
                </c:pt>
                <c:pt idx="5">
                  <c:v>1781.05</c:v>
                </c:pt>
                <c:pt idx="6">
                  <c:v>1808.4</c:v>
                </c:pt>
                <c:pt idx="7">
                  <c:v>1838.1</c:v>
                </c:pt>
                <c:pt idx="8">
                  <c:v>1864.35</c:v>
                </c:pt>
                <c:pt idx="9">
                  <c:v>1877.65</c:v>
                </c:pt>
                <c:pt idx="10">
                  <c:v>1824.15</c:v>
                </c:pt>
                <c:pt idx="11">
                  <c:v>1787.95</c:v>
                </c:pt>
                <c:pt idx="12">
                  <c:v>1855.4</c:v>
                </c:pt>
                <c:pt idx="13">
                  <c:v>1848.05</c:v>
                </c:pt>
                <c:pt idx="14">
                  <c:v>1879.2</c:v>
                </c:pt>
                <c:pt idx="15">
                  <c:v>1890.1</c:v>
                </c:pt>
                <c:pt idx="16">
                  <c:v>1853.1</c:v>
                </c:pt>
                <c:pt idx="17">
                  <c:v>1816.45</c:v>
                </c:pt>
                <c:pt idx="18">
                  <c:v>1833.95</c:v>
                </c:pt>
                <c:pt idx="19">
                  <c:v>1840.35</c:v>
                </c:pt>
                <c:pt idx="20">
                  <c:v>1875.3</c:v>
                </c:pt>
                <c:pt idx="21">
                  <c:v>1915.55</c:v>
                </c:pt>
                <c:pt idx="22">
                  <c:v>1928.2</c:v>
                </c:pt>
                <c:pt idx="23">
                  <c:v>1900.8</c:v>
                </c:pt>
                <c:pt idx="24">
                  <c:v>1936.25</c:v>
                </c:pt>
                <c:pt idx="25">
                  <c:v>1986.25</c:v>
                </c:pt>
                <c:pt idx="26">
                  <c:v>1958.45</c:v>
                </c:pt>
                <c:pt idx="27">
                  <c:v>1973.75</c:v>
                </c:pt>
                <c:pt idx="28">
                  <c:v>1965.85</c:v>
                </c:pt>
                <c:pt idx="29">
                  <c:v>1965</c:v>
                </c:pt>
                <c:pt idx="30">
                  <c:v>1978.55</c:v>
                </c:pt>
                <c:pt idx="31">
                  <c:v>1958</c:v>
                </c:pt>
                <c:pt idx="32">
                  <c:v>1989.25</c:v>
                </c:pt>
                <c:pt idx="33">
                  <c:v>1976.55</c:v>
                </c:pt>
                <c:pt idx="34">
                  <c:v>1989.3</c:v>
                </c:pt>
                <c:pt idx="35">
                  <c:v>1959.75</c:v>
                </c:pt>
                <c:pt idx="36">
                  <c:v>1948.6</c:v>
                </c:pt>
                <c:pt idx="37">
                  <c:v>1986.4</c:v>
                </c:pt>
                <c:pt idx="38">
                  <c:v>2013.05</c:v>
                </c:pt>
                <c:pt idx="39">
                  <c:v>2013.6</c:v>
                </c:pt>
                <c:pt idx="40">
                  <c:v>2023.85</c:v>
                </c:pt>
                <c:pt idx="41">
                  <c:v>2017</c:v>
                </c:pt>
                <c:pt idx="42">
                  <c:v>2035.45</c:v>
                </c:pt>
                <c:pt idx="43">
                  <c:v>1989.65</c:v>
                </c:pt>
                <c:pt idx="44">
                  <c:v>2024.9</c:v>
                </c:pt>
                <c:pt idx="45">
                  <c:v>1991</c:v>
                </c:pt>
                <c:pt idx="46">
                  <c:v>2042.6</c:v>
                </c:pt>
                <c:pt idx="47">
                  <c:v>2047.5</c:v>
                </c:pt>
                <c:pt idx="48">
                  <c:v>2057.75</c:v>
                </c:pt>
                <c:pt idx="49">
                  <c:v>2031.85</c:v>
                </c:pt>
                <c:pt idx="50">
                  <c:v>1955.9</c:v>
                </c:pt>
                <c:pt idx="51">
                  <c:v>1964.05</c:v>
                </c:pt>
                <c:pt idx="52">
                  <c:v>1930.35</c:v>
                </c:pt>
                <c:pt idx="53">
                  <c:v>1882</c:v>
                </c:pt>
                <c:pt idx="54">
                  <c:v>1884.05</c:v>
                </c:pt>
                <c:pt idx="55">
                  <c:v>1933.7</c:v>
                </c:pt>
                <c:pt idx="56">
                  <c:v>1943.4</c:v>
                </c:pt>
                <c:pt idx="57">
                  <c:v>1945.45</c:v>
                </c:pt>
                <c:pt idx="58">
                  <c:v>1949.95</c:v>
                </c:pt>
                <c:pt idx="59">
                  <c:v>1956.95</c:v>
                </c:pt>
                <c:pt idx="60">
                  <c:v>1956.8</c:v>
                </c:pt>
                <c:pt idx="61">
                  <c:v>1955.45</c:v>
                </c:pt>
                <c:pt idx="62">
                  <c:v>1968.75</c:v>
                </c:pt>
                <c:pt idx="63">
                  <c:v>1945</c:v>
                </c:pt>
                <c:pt idx="64">
                  <c:v>1910.5</c:v>
                </c:pt>
                <c:pt idx="65">
                  <c:v>1925.05</c:v>
                </c:pt>
                <c:pt idx="66">
                  <c:v>1930.15</c:v>
                </c:pt>
                <c:pt idx="67">
                  <c:v>1923.55</c:v>
                </c:pt>
                <c:pt idx="68">
                  <c:v>1926.1</c:v>
                </c:pt>
                <c:pt idx="69">
                  <c:v>1960.35</c:v>
                </c:pt>
                <c:pt idx="70">
                  <c:v>1968.5</c:v>
                </c:pt>
                <c:pt idx="71">
                  <c:v>1930.45</c:v>
                </c:pt>
                <c:pt idx="72">
                  <c:v>1931.45</c:v>
                </c:pt>
                <c:pt idx="73">
                  <c:v>1901.05</c:v>
                </c:pt>
                <c:pt idx="74">
                  <c:v>1913.35</c:v>
                </c:pt>
                <c:pt idx="75">
                  <c:v>1893.9</c:v>
                </c:pt>
                <c:pt idx="76">
                  <c:v>1823.85</c:v>
                </c:pt>
                <c:pt idx="77">
                  <c:v>1804.55</c:v>
                </c:pt>
                <c:pt idx="78">
                  <c:v>1817.15</c:v>
                </c:pt>
                <c:pt idx="79">
                  <c:v>1792.7</c:v>
                </c:pt>
                <c:pt idx="80">
                  <c:v>1770.3</c:v>
                </c:pt>
                <c:pt idx="81">
                  <c:v>1775.85</c:v>
                </c:pt>
                <c:pt idx="82">
                  <c:v>1885.65</c:v>
                </c:pt>
                <c:pt idx="83">
                  <c:v>1896.45</c:v>
                </c:pt>
                <c:pt idx="84">
                  <c:v>1899.55</c:v>
                </c:pt>
                <c:pt idx="85">
                  <c:v>1927.35</c:v>
                </c:pt>
                <c:pt idx="86">
                  <c:v>1932.3</c:v>
                </c:pt>
                <c:pt idx="87">
                  <c:v>1951.8</c:v>
                </c:pt>
                <c:pt idx="88">
                  <c:v>1940.4</c:v>
                </c:pt>
                <c:pt idx="89">
                  <c:v>1911.95</c:v>
                </c:pt>
                <c:pt idx="90">
                  <c:v>1917.05</c:v>
                </c:pt>
                <c:pt idx="91">
                  <c:v>1935.55</c:v>
                </c:pt>
                <c:pt idx="92">
                  <c:v>1932.8</c:v>
                </c:pt>
                <c:pt idx="93">
                  <c:v>1947.8</c:v>
                </c:pt>
                <c:pt idx="94">
                  <c:v>1937.55</c:v>
                </c:pt>
                <c:pt idx="95">
                  <c:v>1951.55</c:v>
                </c:pt>
                <c:pt idx="96">
                  <c:v>1991.3</c:v>
                </c:pt>
                <c:pt idx="97">
                  <c:v>2033.25</c:v>
                </c:pt>
                <c:pt idx="98">
                  <c:v>2064.5</c:v>
                </c:pt>
                <c:pt idx="99">
                  <c:v>2127.35</c:v>
                </c:pt>
                <c:pt idx="100">
                  <c:v>2092.85</c:v>
                </c:pt>
                <c:pt idx="101">
                  <c:v>2119.1999999999998</c:v>
                </c:pt>
                <c:pt idx="102">
                  <c:v>2104.9</c:v>
                </c:pt>
                <c:pt idx="103">
                  <c:v>2114.6999999999998</c:v>
                </c:pt>
                <c:pt idx="104">
                  <c:v>2136.85</c:v>
                </c:pt>
                <c:pt idx="105">
                  <c:v>2075.65</c:v>
                </c:pt>
                <c:pt idx="106">
                  <c:v>2067.5500000000002</c:v>
                </c:pt>
                <c:pt idx="107">
                  <c:v>2035</c:v>
                </c:pt>
                <c:pt idx="108">
                  <c:v>2062.5</c:v>
                </c:pt>
                <c:pt idx="109">
                  <c:v>2069.6</c:v>
                </c:pt>
                <c:pt idx="110">
                  <c:v>2101.5</c:v>
                </c:pt>
                <c:pt idx="111">
                  <c:v>2136.15</c:v>
                </c:pt>
                <c:pt idx="112">
                  <c:v>2215.0500000000002</c:v>
                </c:pt>
                <c:pt idx="113">
                  <c:v>2256.9</c:v>
                </c:pt>
                <c:pt idx="114">
                  <c:v>2237.25</c:v>
                </c:pt>
                <c:pt idx="115">
                  <c:v>2185.8000000000002</c:v>
                </c:pt>
                <c:pt idx="116">
                  <c:v>2209.15</c:v>
                </c:pt>
                <c:pt idx="117">
                  <c:v>2179.1999999999998</c:v>
                </c:pt>
                <c:pt idx="118">
                  <c:v>2135.1</c:v>
                </c:pt>
                <c:pt idx="119">
                  <c:v>2136.5500000000002</c:v>
                </c:pt>
                <c:pt idx="120">
                  <c:v>2096.5</c:v>
                </c:pt>
                <c:pt idx="121">
                  <c:v>2123.85</c:v>
                </c:pt>
                <c:pt idx="122">
                  <c:v>2179.5500000000002</c:v>
                </c:pt>
                <c:pt idx="123">
                  <c:v>2180</c:v>
                </c:pt>
                <c:pt idx="124">
                  <c:v>2149.6</c:v>
                </c:pt>
                <c:pt idx="125">
                  <c:v>2142.1999999999998</c:v>
                </c:pt>
                <c:pt idx="126">
                  <c:v>2165.0500000000002</c:v>
                </c:pt>
                <c:pt idx="127">
                  <c:v>2197.4499999999998</c:v>
                </c:pt>
                <c:pt idx="128">
                  <c:v>2195.1</c:v>
                </c:pt>
                <c:pt idx="129">
                  <c:v>2173.4</c:v>
                </c:pt>
                <c:pt idx="130">
                  <c:v>2139</c:v>
                </c:pt>
                <c:pt idx="131">
                  <c:v>2135.9</c:v>
                </c:pt>
                <c:pt idx="132">
                  <c:v>2210.6</c:v>
                </c:pt>
                <c:pt idx="133">
                  <c:v>2209.65</c:v>
                </c:pt>
                <c:pt idx="134">
                  <c:v>2258.8000000000002</c:v>
                </c:pt>
                <c:pt idx="135">
                  <c:v>2182.4499999999998</c:v>
                </c:pt>
                <c:pt idx="136">
                  <c:v>2172.4499999999998</c:v>
                </c:pt>
                <c:pt idx="137">
                  <c:v>2239</c:v>
                </c:pt>
                <c:pt idx="138">
                  <c:v>2266.15</c:v>
                </c:pt>
                <c:pt idx="139">
                  <c:v>2233.6</c:v>
                </c:pt>
                <c:pt idx="140">
                  <c:v>2244.5500000000002</c:v>
                </c:pt>
                <c:pt idx="141">
                  <c:v>2201.85</c:v>
                </c:pt>
                <c:pt idx="142">
                  <c:v>2188.1999999999998</c:v>
                </c:pt>
                <c:pt idx="143">
                  <c:v>2182.85</c:v>
                </c:pt>
                <c:pt idx="144">
                  <c:v>2317.8000000000002</c:v>
                </c:pt>
                <c:pt idx="145">
                  <c:v>2254.9</c:v>
                </c:pt>
                <c:pt idx="146">
                  <c:v>2243.9</c:v>
                </c:pt>
                <c:pt idx="147">
                  <c:v>2244.5</c:v>
                </c:pt>
                <c:pt idx="148">
                  <c:v>2264.1999999999998</c:v>
                </c:pt>
                <c:pt idx="149">
                  <c:v>2276.25</c:v>
                </c:pt>
                <c:pt idx="150">
                  <c:v>2212.1</c:v>
                </c:pt>
                <c:pt idx="151">
                  <c:v>2188.5500000000002</c:v>
                </c:pt>
                <c:pt idx="152">
                  <c:v>2183.25</c:v>
                </c:pt>
                <c:pt idx="153">
                  <c:v>2208.65</c:v>
                </c:pt>
                <c:pt idx="154">
                  <c:v>2132.8000000000002</c:v>
                </c:pt>
                <c:pt idx="155">
                  <c:v>2146.3000000000002</c:v>
                </c:pt>
                <c:pt idx="156">
                  <c:v>2151.75</c:v>
                </c:pt>
                <c:pt idx="157">
                  <c:v>2125.9</c:v>
                </c:pt>
                <c:pt idx="158">
                  <c:v>2176.85</c:v>
                </c:pt>
                <c:pt idx="159">
                  <c:v>2179.4499999999998</c:v>
                </c:pt>
                <c:pt idx="160">
                  <c:v>2184.6</c:v>
                </c:pt>
                <c:pt idx="161">
                  <c:v>2184.6</c:v>
                </c:pt>
                <c:pt idx="162">
                  <c:v>2209</c:v>
                </c:pt>
                <c:pt idx="163">
                  <c:v>2196.35</c:v>
                </c:pt>
                <c:pt idx="164">
                  <c:v>2290.1999999999998</c:v>
                </c:pt>
                <c:pt idx="165">
                  <c:v>2317.9</c:v>
                </c:pt>
                <c:pt idx="166">
                  <c:v>2416.4499999999998</c:v>
                </c:pt>
                <c:pt idx="167">
                  <c:v>2374.75</c:v>
                </c:pt>
                <c:pt idx="168">
                  <c:v>2356.6</c:v>
                </c:pt>
                <c:pt idx="169">
                  <c:v>2352.5500000000002</c:v>
                </c:pt>
                <c:pt idx="170">
                  <c:v>2345.4499999999998</c:v>
                </c:pt>
                <c:pt idx="171">
                  <c:v>2313.5500000000002</c:v>
                </c:pt>
                <c:pt idx="172">
                  <c:v>2337.9</c:v>
                </c:pt>
                <c:pt idx="173">
                  <c:v>2382.9</c:v>
                </c:pt>
                <c:pt idx="174">
                  <c:v>2338.8000000000002</c:v>
                </c:pt>
                <c:pt idx="175">
                  <c:v>2342.8000000000002</c:v>
                </c:pt>
                <c:pt idx="176">
                  <c:v>2370.25</c:v>
                </c:pt>
                <c:pt idx="177">
                  <c:v>2348.3000000000002</c:v>
                </c:pt>
                <c:pt idx="178">
                  <c:v>2254.3000000000002</c:v>
                </c:pt>
                <c:pt idx="179">
                  <c:v>2292.65</c:v>
                </c:pt>
                <c:pt idx="180">
                  <c:v>2139.9499999999998</c:v>
                </c:pt>
                <c:pt idx="181">
                  <c:v>2017</c:v>
                </c:pt>
                <c:pt idx="182">
                  <c:v>2051</c:v>
                </c:pt>
                <c:pt idx="183">
                  <c:v>2080.6999999999998</c:v>
                </c:pt>
                <c:pt idx="184">
                  <c:v>2111.6</c:v>
                </c:pt>
                <c:pt idx="185">
                  <c:v>2203.6</c:v>
                </c:pt>
                <c:pt idx="186">
                  <c:v>2272.6999999999998</c:v>
                </c:pt>
                <c:pt idx="187">
                  <c:v>2191.4</c:v>
                </c:pt>
                <c:pt idx="188">
                  <c:v>2150.5</c:v>
                </c:pt>
                <c:pt idx="189">
                  <c:v>2093.1999999999998</c:v>
                </c:pt>
                <c:pt idx="190">
                  <c:v>2133.4</c:v>
                </c:pt>
                <c:pt idx="191">
                  <c:v>2152.3000000000002</c:v>
                </c:pt>
                <c:pt idx="192">
                  <c:v>2169.9</c:v>
                </c:pt>
                <c:pt idx="193">
                  <c:v>2175.4</c:v>
                </c:pt>
                <c:pt idx="194">
                  <c:v>2203.6</c:v>
                </c:pt>
                <c:pt idx="195">
                  <c:v>2248.1999999999998</c:v>
                </c:pt>
                <c:pt idx="196">
                  <c:v>2308.4</c:v>
                </c:pt>
                <c:pt idx="197">
                  <c:v>2221.9</c:v>
                </c:pt>
                <c:pt idx="198">
                  <c:v>2229.6</c:v>
                </c:pt>
                <c:pt idx="199">
                  <c:v>2256.4</c:v>
                </c:pt>
                <c:pt idx="200">
                  <c:v>2216.5</c:v>
                </c:pt>
                <c:pt idx="201">
                  <c:v>2259.9</c:v>
                </c:pt>
                <c:pt idx="202">
                  <c:v>2104.1</c:v>
                </c:pt>
                <c:pt idx="203">
                  <c:v>2104.8000000000002</c:v>
                </c:pt>
                <c:pt idx="204">
                  <c:v>2085.1</c:v>
                </c:pt>
                <c:pt idx="205">
                  <c:v>2030.7</c:v>
                </c:pt>
                <c:pt idx="206">
                  <c:v>2089.6</c:v>
                </c:pt>
                <c:pt idx="207">
                  <c:v>2096.5</c:v>
                </c:pt>
                <c:pt idx="208">
                  <c:v>2090</c:v>
                </c:pt>
                <c:pt idx="209">
                  <c:v>2095</c:v>
                </c:pt>
                <c:pt idx="210">
                  <c:v>2062.6</c:v>
                </c:pt>
                <c:pt idx="211">
                  <c:v>2092.4</c:v>
                </c:pt>
                <c:pt idx="212">
                  <c:v>2065.1999999999998</c:v>
                </c:pt>
                <c:pt idx="213">
                  <c:v>2215.4</c:v>
                </c:pt>
                <c:pt idx="214">
                  <c:v>2222.3000000000002</c:v>
                </c:pt>
                <c:pt idx="215">
                  <c:v>2234.4</c:v>
                </c:pt>
                <c:pt idx="216">
                  <c:v>2272.3000000000002</c:v>
                </c:pt>
                <c:pt idx="217">
                  <c:v>2294.6</c:v>
                </c:pt>
                <c:pt idx="218">
                  <c:v>2446.1999999999998</c:v>
                </c:pt>
                <c:pt idx="219">
                  <c:v>2539.9</c:v>
                </c:pt>
                <c:pt idx="220">
                  <c:v>2553.6</c:v>
                </c:pt>
                <c:pt idx="221">
                  <c:v>2538.6</c:v>
                </c:pt>
                <c:pt idx="222">
                  <c:v>2555</c:v>
                </c:pt>
                <c:pt idx="223">
                  <c:v>2598.6999999999998</c:v>
                </c:pt>
                <c:pt idx="224">
                  <c:v>2633.3</c:v>
                </c:pt>
                <c:pt idx="225">
                  <c:v>2645.7</c:v>
                </c:pt>
                <c:pt idx="226">
                  <c:v>2634.4</c:v>
                </c:pt>
                <c:pt idx="227">
                  <c:v>2637.1</c:v>
                </c:pt>
                <c:pt idx="228">
                  <c:v>2606.4</c:v>
                </c:pt>
                <c:pt idx="229">
                  <c:v>2601.6999999999998</c:v>
                </c:pt>
                <c:pt idx="230">
                  <c:v>2566</c:v>
                </c:pt>
                <c:pt idx="231">
                  <c:v>2574</c:v>
                </c:pt>
                <c:pt idx="232">
                  <c:v>2583.1999999999998</c:v>
                </c:pt>
                <c:pt idx="233">
                  <c:v>2570.6999999999998</c:v>
                </c:pt>
                <c:pt idx="234">
                  <c:v>2623.9</c:v>
                </c:pt>
                <c:pt idx="235">
                  <c:v>2641.9</c:v>
                </c:pt>
                <c:pt idx="236">
                  <c:v>2625.4</c:v>
                </c:pt>
                <c:pt idx="237">
                  <c:v>2635.1</c:v>
                </c:pt>
                <c:pt idx="238">
                  <c:v>2662.8</c:v>
                </c:pt>
                <c:pt idx="239">
                  <c:v>2660.6</c:v>
                </c:pt>
                <c:pt idx="240">
                  <c:v>2649.8</c:v>
                </c:pt>
                <c:pt idx="241">
                  <c:v>2645.6</c:v>
                </c:pt>
                <c:pt idx="242">
                  <c:v>2644.8</c:v>
                </c:pt>
                <c:pt idx="243">
                  <c:v>2640.6</c:v>
                </c:pt>
                <c:pt idx="244">
                  <c:v>2665.4</c:v>
                </c:pt>
                <c:pt idx="245">
                  <c:v>2655.5</c:v>
                </c:pt>
                <c:pt idx="246">
                  <c:v>2650.2</c:v>
                </c:pt>
                <c:pt idx="247">
                  <c:v>2660</c:v>
                </c:pt>
                <c:pt idx="248">
                  <c:v>2660</c:v>
                </c:pt>
                <c:pt idx="249">
                  <c:v>2683.2</c:v>
                </c:pt>
                <c:pt idx="250">
                  <c:v>2674.3</c:v>
                </c:pt>
                <c:pt idx="251">
                  <c:v>2690</c:v>
                </c:pt>
                <c:pt idx="252">
                  <c:v>2662.2</c:v>
                </c:pt>
                <c:pt idx="253">
                  <c:v>2660.6</c:v>
                </c:pt>
                <c:pt idx="254">
                  <c:v>2648</c:v>
                </c:pt>
                <c:pt idx="255">
                  <c:v>2617.1</c:v>
                </c:pt>
                <c:pt idx="256">
                  <c:v>2633.2</c:v>
                </c:pt>
                <c:pt idx="257">
                  <c:v>2612.3000000000002</c:v>
                </c:pt>
                <c:pt idx="258">
                  <c:v>2592.6999999999998</c:v>
                </c:pt>
                <c:pt idx="259">
                  <c:v>2665.8</c:v>
                </c:pt>
                <c:pt idx="260">
                  <c:v>2641.5</c:v>
                </c:pt>
                <c:pt idx="261">
                  <c:v>2624.7</c:v>
                </c:pt>
                <c:pt idx="262">
                  <c:v>2634.6</c:v>
                </c:pt>
                <c:pt idx="263">
                  <c:v>2617.8000000000002</c:v>
                </c:pt>
                <c:pt idx="264">
                  <c:v>2589.8000000000002</c:v>
                </c:pt>
                <c:pt idx="265">
                  <c:v>2533.1999999999998</c:v>
                </c:pt>
                <c:pt idx="266">
                  <c:v>2509.9</c:v>
                </c:pt>
                <c:pt idx="267">
                  <c:v>2757.4</c:v>
                </c:pt>
                <c:pt idx="268">
                  <c:v>2768.3</c:v>
                </c:pt>
                <c:pt idx="269">
                  <c:v>2747.2</c:v>
                </c:pt>
                <c:pt idx="270">
                  <c:v>2683.9</c:v>
                </c:pt>
                <c:pt idx="271">
                  <c:v>2675.8</c:v>
                </c:pt>
                <c:pt idx="272">
                  <c:v>2680.6</c:v>
                </c:pt>
                <c:pt idx="273">
                  <c:v>2693.7</c:v>
                </c:pt>
                <c:pt idx="274">
                  <c:v>2673.1</c:v>
                </c:pt>
                <c:pt idx="275">
                  <c:v>2644.8</c:v>
                </c:pt>
                <c:pt idx="276">
                  <c:v>2637.8</c:v>
                </c:pt>
                <c:pt idx="277">
                  <c:v>2710</c:v>
                </c:pt>
                <c:pt idx="278">
                  <c:v>2698.7</c:v>
                </c:pt>
                <c:pt idx="279">
                  <c:v>2783.6</c:v>
                </c:pt>
                <c:pt idx="280">
                  <c:v>2826.3</c:v>
                </c:pt>
                <c:pt idx="281">
                  <c:v>2837.9</c:v>
                </c:pt>
                <c:pt idx="282">
                  <c:v>2900.9</c:v>
                </c:pt>
                <c:pt idx="283">
                  <c:v>2942.4</c:v>
                </c:pt>
                <c:pt idx="284">
                  <c:v>2898.1</c:v>
                </c:pt>
                <c:pt idx="285">
                  <c:v>2877.4</c:v>
                </c:pt>
                <c:pt idx="286">
                  <c:v>2926.2</c:v>
                </c:pt>
                <c:pt idx="287">
                  <c:v>2937</c:v>
                </c:pt>
                <c:pt idx="288">
                  <c:v>2988.4</c:v>
                </c:pt>
                <c:pt idx="289">
                  <c:v>2942.1</c:v>
                </c:pt>
                <c:pt idx="290">
                  <c:v>2957.6</c:v>
                </c:pt>
                <c:pt idx="291">
                  <c:v>2934.9</c:v>
                </c:pt>
                <c:pt idx="292">
                  <c:v>3047.6</c:v>
                </c:pt>
                <c:pt idx="293">
                  <c:v>3060.8</c:v>
                </c:pt>
                <c:pt idx="294">
                  <c:v>3088.3</c:v>
                </c:pt>
                <c:pt idx="295">
                  <c:v>3051.6</c:v>
                </c:pt>
                <c:pt idx="296">
                  <c:v>3020.3</c:v>
                </c:pt>
                <c:pt idx="297">
                  <c:v>3064.7</c:v>
                </c:pt>
                <c:pt idx="298">
                  <c:v>3077.1</c:v>
                </c:pt>
                <c:pt idx="299">
                  <c:v>3144.5</c:v>
                </c:pt>
                <c:pt idx="300">
                  <c:v>3167.6</c:v>
                </c:pt>
                <c:pt idx="301">
                  <c:v>3227.7</c:v>
                </c:pt>
                <c:pt idx="302">
                  <c:v>3242.6</c:v>
                </c:pt>
                <c:pt idx="303">
                  <c:v>3263.1</c:v>
                </c:pt>
                <c:pt idx="304">
                  <c:v>3249.5</c:v>
                </c:pt>
                <c:pt idx="305">
                  <c:v>3156.9</c:v>
                </c:pt>
                <c:pt idx="306">
                  <c:v>3214</c:v>
                </c:pt>
                <c:pt idx="307">
                  <c:v>3218.3</c:v>
                </c:pt>
                <c:pt idx="308">
                  <c:v>3260.3</c:v>
                </c:pt>
                <c:pt idx="309">
                  <c:v>3268.5</c:v>
                </c:pt>
                <c:pt idx="310">
                  <c:v>3334.5</c:v>
                </c:pt>
                <c:pt idx="311">
                  <c:v>3322.2</c:v>
                </c:pt>
                <c:pt idx="312">
                  <c:v>3274.7</c:v>
                </c:pt>
                <c:pt idx="313">
                  <c:v>3182.1</c:v>
                </c:pt>
                <c:pt idx="314">
                  <c:v>3163.1</c:v>
                </c:pt>
                <c:pt idx="315">
                  <c:v>3145.9</c:v>
                </c:pt>
                <c:pt idx="316">
                  <c:v>3182</c:v>
                </c:pt>
                <c:pt idx="317">
                  <c:v>3183.2</c:v>
                </c:pt>
                <c:pt idx="318">
                  <c:v>3191.4</c:v>
                </c:pt>
                <c:pt idx="319">
                  <c:v>3178.7</c:v>
                </c:pt>
              </c:numCache>
            </c:numRef>
          </c:val>
          <c:smooth val="0"/>
          <c:extLst>
            <c:ext xmlns:c16="http://schemas.microsoft.com/office/drawing/2014/chart" uri="{C3380CC4-5D6E-409C-BE32-E72D297353CC}">
              <c16:uniqueId val="{00000002-BFD4-495B-A145-1B80D337DD3D}"/>
            </c:ext>
          </c:extLst>
        </c:ser>
        <c:dLbls>
          <c:showLegendKey val="0"/>
          <c:showVal val="0"/>
          <c:showCatName val="0"/>
          <c:showSerName val="0"/>
          <c:showPercent val="0"/>
          <c:showBubbleSize val="0"/>
        </c:dLbls>
        <c:smooth val="0"/>
        <c:axId val="328167632"/>
        <c:axId val="328172432"/>
      </c:lineChart>
      <c:dateAx>
        <c:axId val="328167632"/>
        <c:scaling>
          <c:orientation val="minMax"/>
          <c:min val="45504"/>
        </c:scaling>
        <c:delete val="0"/>
        <c:axPos val="b"/>
        <c:numFmt formatCode="d\-mmm\-yy"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n-US"/>
          </a:p>
        </c:txPr>
        <c:crossAx val="328172432"/>
        <c:crosses val="autoZero"/>
        <c:auto val="1"/>
        <c:lblOffset val="100"/>
        <c:baseTimeUnit val="days"/>
        <c:majorUnit val="3"/>
        <c:majorTimeUnit val="months"/>
      </c:dateAx>
      <c:valAx>
        <c:axId val="328172432"/>
        <c:scaling>
          <c:orientation val="minMax"/>
          <c:min val="150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328167632"/>
        <c:crosses val="autoZero"/>
        <c:crossBetween val="between"/>
        <c:majorUnit val="1000"/>
      </c:valAx>
      <c:spPr>
        <a:noFill/>
        <a:ln>
          <a:no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0.06037</cdr:x>
      <cdr:y>0.41563</cdr:y>
    </cdr:from>
    <cdr:to>
      <cdr:x>0.24644</cdr:x>
      <cdr:y>0.52475</cdr:y>
    </cdr:to>
    <cdr:sp macro="" textlink="">
      <cdr:nvSpPr>
        <cdr:cNvPr id="2" name="TextBox 1">
          <a:extLst xmlns:a="http://schemas.openxmlformats.org/drawingml/2006/main">
            <a:ext uri="{FF2B5EF4-FFF2-40B4-BE49-F238E27FC236}">
              <a16:creationId xmlns:a16="http://schemas.microsoft.com/office/drawing/2014/main" id="{2855825D-9E8D-F4A7-E256-82BF9009737B}"/>
            </a:ext>
          </a:extLst>
        </cdr:cNvPr>
        <cdr:cNvSpPr txBox="1"/>
      </cdr:nvSpPr>
      <cdr:spPr>
        <a:xfrm xmlns:a="http://schemas.openxmlformats.org/drawingml/2006/main">
          <a:off x="299490" y="821442"/>
          <a:ext cx="923056" cy="2156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b="1" kern="1200" dirty="0"/>
            <a:t>TTM P/E: 91.38</a:t>
          </a:r>
          <a:endParaRPr lang="en-IN" sz="900" b="1" kern="1200" dirty="0"/>
        </a:p>
      </cdr:txBody>
    </cdr:sp>
  </cdr:relSizeAnchor>
  <cdr:relSizeAnchor xmlns:cdr="http://schemas.openxmlformats.org/drawingml/2006/chartDrawing">
    <cdr:from>
      <cdr:x>0.72889</cdr:x>
      <cdr:y>0.07774</cdr:y>
    </cdr:from>
    <cdr:to>
      <cdr:x>0.91495</cdr:x>
      <cdr:y>0.18686</cdr:y>
    </cdr:to>
    <cdr:sp macro="" textlink="">
      <cdr:nvSpPr>
        <cdr:cNvPr id="3" name="TextBox 1">
          <a:extLst xmlns:a="http://schemas.openxmlformats.org/drawingml/2006/main">
            <a:ext uri="{FF2B5EF4-FFF2-40B4-BE49-F238E27FC236}">
              <a16:creationId xmlns:a16="http://schemas.microsoft.com/office/drawing/2014/main" id="{083B46A9-FDE1-36A2-0304-8D446E6E8594}"/>
            </a:ext>
          </a:extLst>
        </cdr:cNvPr>
        <cdr:cNvSpPr txBox="1"/>
      </cdr:nvSpPr>
      <cdr:spPr>
        <a:xfrm xmlns:a="http://schemas.openxmlformats.org/drawingml/2006/main">
          <a:off x="3615853" y="153654"/>
          <a:ext cx="923026" cy="2156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kern="1200" dirty="0"/>
            <a:t>TTM P/E: 71.85</a:t>
          </a:r>
          <a:endParaRPr lang="en-IN" sz="900" b="1" kern="12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6"/>
            <a:ext cx="3038475" cy="466725"/>
          </a:xfrm>
          <a:prstGeom prst="rect">
            <a:avLst/>
          </a:prstGeom>
        </p:spPr>
        <p:txBody>
          <a:bodyPr vert="horz" lIns="91400" tIns="45698" rIns="91400" bIns="45698" rtlCol="0"/>
          <a:lstStyle>
            <a:lvl1pPr algn="l">
              <a:defRPr sz="1200"/>
            </a:lvl1pPr>
          </a:lstStyle>
          <a:p>
            <a:r>
              <a:rPr lang="en-IN"/>
              <a:t>april22</a:t>
            </a:r>
          </a:p>
        </p:txBody>
      </p:sp>
      <p:sp>
        <p:nvSpPr>
          <p:cNvPr id="3" name="Date Placeholder 2"/>
          <p:cNvSpPr>
            <a:spLocks noGrp="1"/>
          </p:cNvSpPr>
          <p:nvPr>
            <p:ph type="dt" sz="quarter" idx="1"/>
          </p:nvPr>
        </p:nvSpPr>
        <p:spPr>
          <a:xfrm>
            <a:off x="3970344" y="6"/>
            <a:ext cx="3038475" cy="466725"/>
          </a:xfrm>
          <a:prstGeom prst="rect">
            <a:avLst/>
          </a:prstGeom>
        </p:spPr>
        <p:txBody>
          <a:bodyPr vert="horz" lIns="91400" tIns="45698" rIns="91400" bIns="45698" rtlCol="0"/>
          <a:lstStyle>
            <a:lvl1pPr algn="r">
              <a:defRPr sz="1200"/>
            </a:lvl1pPr>
          </a:lstStyle>
          <a:p>
            <a:fld id="{957B11E4-D9E0-44A1-B3E2-14B0FA4D78C6}" type="datetimeFigureOut">
              <a:rPr lang="en-IN" smtClean="0"/>
              <a:t>04-11-2025</a:t>
            </a:fld>
            <a:endParaRPr lang="en-IN"/>
          </a:p>
        </p:txBody>
      </p:sp>
      <p:sp>
        <p:nvSpPr>
          <p:cNvPr id="4" name="Footer Placeholder 3"/>
          <p:cNvSpPr>
            <a:spLocks noGrp="1"/>
          </p:cNvSpPr>
          <p:nvPr>
            <p:ph type="ftr" sz="quarter" idx="2"/>
          </p:nvPr>
        </p:nvSpPr>
        <p:spPr>
          <a:xfrm>
            <a:off x="7" y="8829680"/>
            <a:ext cx="3038475" cy="466725"/>
          </a:xfrm>
          <a:prstGeom prst="rect">
            <a:avLst/>
          </a:prstGeom>
        </p:spPr>
        <p:txBody>
          <a:bodyPr vert="horz" lIns="91400" tIns="45698" rIns="91400" bIns="45698" rtlCol="0" anchor="b"/>
          <a:lstStyle>
            <a:lvl1pPr algn="l">
              <a:defRPr sz="1200"/>
            </a:lvl1pPr>
          </a:lstStyle>
          <a:p>
            <a:endParaRPr lang="en-IN"/>
          </a:p>
        </p:txBody>
      </p:sp>
      <p:sp>
        <p:nvSpPr>
          <p:cNvPr id="5" name="Slide Number Placeholder 4"/>
          <p:cNvSpPr>
            <a:spLocks noGrp="1"/>
          </p:cNvSpPr>
          <p:nvPr>
            <p:ph type="sldNum" sz="quarter" idx="3"/>
          </p:nvPr>
        </p:nvSpPr>
        <p:spPr>
          <a:xfrm>
            <a:off x="3970344" y="8829680"/>
            <a:ext cx="3038475" cy="466725"/>
          </a:xfrm>
          <a:prstGeom prst="rect">
            <a:avLst/>
          </a:prstGeom>
        </p:spPr>
        <p:txBody>
          <a:bodyPr vert="horz" lIns="91400" tIns="45698" rIns="91400" bIns="45698" rtlCol="0" anchor="b"/>
          <a:lstStyle>
            <a:lvl1pPr algn="r">
              <a:defRPr sz="1200"/>
            </a:lvl1pPr>
          </a:lstStyle>
          <a:p>
            <a:fld id="{F235C648-75BE-45FA-BD0B-C70B49B86456}" type="slidenum">
              <a:rPr lang="en-IN" smtClean="0"/>
              <a:t>‹#›</a:t>
            </a:fld>
            <a:endParaRPr lang="en-IN"/>
          </a:p>
        </p:txBody>
      </p:sp>
    </p:spTree>
    <p:extLst>
      <p:ext uri="{BB962C8B-B14F-4D97-AF65-F5344CB8AC3E}">
        <p14:creationId xmlns:p14="http://schemas.microsoft.com/office/powerpoint/2010/main" val="4428880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37840" cy="466435"/>
          </a:xfrm>
          <a:prstGeom prst="rect">
            <a:avLst/>
          </a:prstGeom>
        </p:spPr>
        <p:txBody>
          <a:bodyPr vert="horz" lIns="91400" tIns="45698" rIns="91400" bIns="45698" rtlCol="0"/>
          <a:lstStyle>
            <a:lvl1pPr algn="l">
              <a:defRPr sz="1200"/>
            </a:lvl1pPr>
          </a:lstStyle>
          <a:p>
            <a:r>
              <a:rPr lang="en-IN"/>
              <a:t>april22</a:t>
            </a:r>
          </a:p>
        </p:txBody>
      </p:sp>
      <p:sp>
        <p:nvSpPr>
          <p:cNvPr id="3" name="Date Placeholder 2"/>
          <p:cNvSpPr>
            <a:spLocks noGrp="1"/>
          </p:cNvSpPr>
          <p:nvPr>
            <p:ph type="dt" idx="1"/>
          </p:nvPr>
        </p:nvSpPr>
        <p:spPr>
          <a:xfrm>
            <a:off x="3970939" y="5"/>
            <a:ext cx="3037840" cy="466435"/>
          </a:xfrm>
          <a:prstGeom prst="rect">
            <a:avLst/>
          </a:prstGeom>
        </p:spPr>
        <p:txBody>
          <a:bodyPr vert="horz" lIns="91400" tIns="45698" rIns="91400" bIns="45698" rtlCol="0"/>
          <a:lstStyle>
            <a:lvl1pPr algn="r">
              <a:defRPr sz="1200"/>
            </a:lvl1pPr>
          </a:lstStyle>
          <a:p>
            <a:fld id="{95E4FC67-627E-44BE-9F9C-4959A5CC12E8}" type="datetimeFigureOut">
              <a:rPr lang="en-IN" smtClean="0"/>
              <a:t>04-11-2025</a:t>
            </a:fld>
            <a:endParaRPr lang="en-IN"/>
          </a:p>
        </p:txBody>
      </p:sp>
      <p:sp>
        <p:nvSpPr>
          <p:cNvPr id="4" name="Slide Image Placeholder 3"/>
          <p:cNvSpPr>
            <a:spLocks noGrp="1" noRot="1" noChangeAspect="1"/>
          </p:cNvSpPr>
          <p:nvPr>
            <p:ph type="sldImg" idx="2"/>
          </p:nvPr>
        </p:nvSpPr>
        <p:spPr>
          <a:xfrm>
            <a:off x="715963" y="1160463"/>
            <a:ext cx="5578475" cy="3138487"/>
          </a:xfrm>
          <a:prstGeom prst="rect">
            <a:avLst/>
          </a:prstGeom>
          <a:noFill/>
          <a:ln w="12700">
            <a:solidFill>
              <a:prstClr val="black"/>
            </a:solidFill>
          </a:ln>
        </p:spPr>
        <p:txBody>
          <a:bodyPr vert="horz" lIns="91400" tIns="45698" rIns="91400" bIns="45698" rtlCol="0" anchor="ctr"/>
          <a:lstStyle/>
          <a:p>
            <a:endParaRPr lang="en-IN"/>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1400" tIns="45698" rIns="91400" bIns="4569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829970"/>
            <a:ext cx="3037840" cy="466434"/>
          </a:xfrm>
          <a:prstGeom prst="rect">
            <a:avLst/>
          </a:prstGeom>
        </p:spPr>
        <p:txBody>
          <a:bodyPr vert="horz" lIns="91400" tIns="45698" rIns="91400" bIns="45698" rtlCol="0" anchor="b"/>
          <a:lstStyle>
            <a:lvl1pPr algn="l">
              <a:defRPr sz="1200"/>
            </a:lvl1pPr>
          </a:lstStyle>
          <a:p>
            <a:endParaRPr lang="en-IN"/>
          </a:p>
        </p:txBody>
      </p:sp>
      <p:sp>
        <p:nvSpPr>
          <p:cNvPr id="7" name="Slide Number Placeholder 6"/>
          <p:cNvSpPr>
            <a:spLocks noGrp="1"/>
          </p:cNvSpPr>
          <p:nvPr>
            <p:ph type="sldNum" sz="quarter" idx="5"/>
          </p:nvPr>
        </p:nvSpPr>
        <p:spPr>
          <a:xfrm>
            <a:off x="3970939" y="8829970"/>
            <a:ext cx="3037840" cy="466434"/>
          </a:xfrm>
          <a:prstGeom prst="rect">
            <a:avLst/>
          </a:prstGeom>
        </p:spPr>
        <p:txBody>
          <a:bodyPr vert="horz" lIns="91400" tIns="45698" rIns="91400" bIns="45698" rtlCol="0" anchor="b"/>
          <a:lstStyle>
            <a:lvl1pPr algn="r">
              <a:defRPr sz="1200"/>
            </a:lvl1pPr>
          </a:lstStyle>
          <a:p>
            <a:fld id="{F94A22D5-7E72-4A60-A6FA-F891CA84CC14}" type="slidenum">
              <a:rPr lang="en-IN" smtClean="0"/>
              <a:t>‹#›</a:t>
            </a:fld>
            <a:endParaRPr lang="en-IN"/>
          </a:p>
        </p:txBody>
      </p:sp>
    </p:spTree>
    <p:extLst>
      <p:ext uri="{BB962C8B-B14F-4D97-AF65-F5344CB8AC3E}">
        <p14:creationId xmlns:p14="http://schemas.microsoft.com/office/powerpoint/2010/main" val="1852891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2E347-4D87-D5B1-9476-96906FB25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111DBB-19F4-656B-1931-F4F67EA7DF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53645-ED70-E771-0A57-73D19F740065}"/>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1B9E4230-A4A5-7FB2-2DC3-775554E9B5E2}"/>
              </a:ext>
            </a:extLst>
          </p:cNvPr>
          <p:cNvSpPr>
            <a:spLocks noGrp="1"/>
          </p:cNvSpPr>
          <p:nvPr>
            <p:ph type="sldNum" sz="quarter" idx="10"/>
          </p:nvPr>
        </p:nvSpPr>
        <p:spPr/>
        <p:txBody>
          <a:bodyPr/>
          <a:lstStyle/>
          <a:p>
            <a:fld id="{F94A22D5-7E72-4A60-A6FA-F891CA84CC14}" type="slidenum">
              <a:rPr lang="en-IN" smtClean="0"/>
              <a:t>1</a:t>
            </a:fld>
            <a:endParaRPr lang="en-IN"/>
          </a:p>
        </p:txBody>
      </p:sp>
    </p:spTree>
    <p:extLst>
      <p:ext uri="{BB962C8B-B14F-4D97-AF65-F5344CB8AC3E}">
        <p14:creationId xmlns:p14="http://schemas.microsoft.com/office/powerpoint/2010/main" val="4254729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9532D-92FD-4DCC-8081-08E51E27EE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D8CC960-732D-49A6-AB2F-40C2AA3F6D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C695408-C26B-4B95-AC0A-8A460B03D251}"/>
              </a:ext>
            </a:extLst>
          </p:cNvPr>
          <p:cNvSpPr>
            <a:spLocks noGrp="1"/>
          </p:cNvSpPr>
          <p:nvPr>
            <p:ph type="dt" sz="half" idx="10"/>
          </p:nvPr>
        </p:nvSpPr>
        <p:spPr/>
        <p:txBody>
          <a:bodyPr/>
          <a:lstStyle/>
          <a:p>
            <a:fld id="{3C7A7CFB-1BC5-4D1E-BC1B-03171E3623D3}" type="datetime1">
              <a:rPr lang="en-IN" smtClean="0"/>
              <a:t>04-11-2025</a:t>
            </a:fld>
            <a:endParaRPr lang="en-IN"/>
          </a:p>
        </p:txBody>
      </p:sp>
      <p:sp>
        <p:nvSpPr>
          <p:cNvPr id="5" name="Footer Placeholder 4">
            <a:extLst>
              <a:ext uri="{FF2B5EF4-FFF2-40B4-BE49-F238E27FC236}">
                <a16:creationId xmlns:a16="http://schemas.microsoft.com/office/drawing/2014/main" id="{3A787F81-E24D-4BD7-A31A-F49EB0C92E46}"/>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B8E4275C-290F-458D-8F83-1351934F9E16}"/>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33978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3FED8-36AD-4FCD-AF9B-232464B0D84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601A8D6-F24F-46DB-8CF9-A1DBBEB0DB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D9EEE0D-4735-4D65-B114-88F24D5C0517}"/>
              </a:ext>
            </a:extLst>
          </p:cNvPr>
          <p:cNvSpPr>
            <a:spLocks noGrp="1"/>
          </p:cNvSpPr>
          <p:nvPr>
            <p:ph type="dt" sz="half" idx="10"/>
          </p:nvPr>
        </p:nvSpPr>
        <p:spPr/>
        <p:txBody>
          <a:bodyPr/>
          <a:lstStyle/>
          <a:p>
            <a:fld id="{D4159D81-453A-4D41-ABFF-5E5DAB24A2CD}" type="datetime1">
              <a:rPr lang="en-IN" smtClean="0"/>
              <a:t>04-11-2025</a:t>
            </a:fld>
            <a:endParaRPr lang="en-IN"/>
          </a:p>
        </p:txBody>
      </p:sp>
      <p:sp>
        <p:nvSpPr>
          <p:cNvPr id="5" name="Footer Placeholder 4">
            <a:extLst>
              <a:ext uri="{FF2B5EF4-FFF2-40B4-BE49-F238E27FC236}">
                <a16:creationId xmlns:a16="http://schemas.microsoft.com/office/drawing/2014/main" id="{54E34AC9-C537-47E4-B8E5-79E709EC6F76}"/>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85C4C922-C596-4B31-B752-B78ED12C5848}"/>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2408977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2BF8-8F53-4A5E-BD64-E2C8DAB3C4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1C77F65-EBAA-4665-B498-3822967D35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77C752-48CE-48AF-BE21-D86045330E07}"/>
              </a:ext>
            </a:extLst>
          </p:cNvPr>
          <p:cNvSpPr>
            <a:spLocks noGrp="1"/>
          </p:cNvSpPr>
          <p:nvPr>
            <p:ph type="dt" sz="half" idx="10"/>
          </p:nvPr>
        </p:nvSpPr>
        <p:spPr/>
        <p:txBody>
          <a:bodyPr/>
          <a:lstStyle/>
          <a:p>
            <a:fld id="{2B09BCFC-61CE-4093-A3E0-BDD7A01EBBC3}" type="datetime1">
              <a:rPr lang="en-IN" smtClean="0"/>
              <a:t>04-11-2025</a:t>
            </a:fld>
            <a:endParaRPr lang="en-IN"/>
          </a:p>
        </p:txBody>
      </p:sp>
      <p:sp>
        <p:nvSpPr>
          <p:cNvPr id="5" name="Footer Placeholder 4">
            <a:extLst>
              <a:ext uri="{FF2B5EF4-FFF2-40B4-BE49-F238E27FC236}">
                <a16:creationId xmlns:a16="http://schemas.microsoft.com/office/drawing/2014/main" id="{A8B7B07C-5F4A-4116-9113-A0CB1B7E918F}"/>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0979B11D-2B41-4163-B151-BF5BA43C3EDC}"/>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248914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E78B5-BAF2-4739-ACD7-DEC5059B0D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E4C122C-F2F2-4726-9A88-185546E5A3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42EBE0-07AB-4089-BBEE-4CAFA2C18B28}"/>
              </a:ext>
            </a:extLst>
          </p:cNvPr>
          <p:cNvSpPr>
            <a:spLocks noGrp="1"/>
          </p:cNvSpPr>
          <p:nvPr>
            <p:ph type="dt" sz="half" idx="10"/>
          </p:nvPr>
        </p:nvSpPr>
        <p:spPr/>
        <p:txBody>
          <a:bodyPr/>
          <a:lstStyle/>
          <a:p>
            <a:fld id="{55B83145-C715-4266-873D-AD2AEFD61016}" type="datetime1">
              <a:rPr lang="en-IN" smtClean="0"/>
              <a:t>04-11-2025</a:t>
            </a:fld>
            <a:endParaRPr lang="en-IN"/>
          </a:p>
        </p:txBody>
      </p:sp>
      <p:sp>
        <p:nvSpPr>
          <p:cNvPr id="5" name="Footer Placeholder 4">
            <a:extLst>
              <a:ext uri="{FF2B5EF4-FFF2-40B4-BE49-F238E27FC236}">
                <a16:creationId xmlns:a16="http://schemas.microsoft.com/office/drawing/2014/main" id="{B8DEB73A-5566-4912-9F7B-162388EDC1B0}"/>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0DE94D96-7EAE-46F1-A532-35DADB792DFC}"/>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375643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E123F-EF1E-4902-BF38-99D67D3E96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C8C9438-F982-4AA9-92DF-2CF87E39FA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F35F91-033C-43EB-85C1-1EC213355666}"/>
              </a:ext>
            </a:extLst>
          </p:cNvPr>
          <p:cNvSpPr>
            <a:spLocks noGrp="1"/>
          </p:cNvSpPr>
          <p:nvPr>
            <p:ph type="dt" sz="half" idx="10"/>
          </p:nvPr>
        </p:nvSpPr>
        <p:spPr/>
        <p:txBody>
          <a:bodyPr/>
          <a:lstStyle/>
          <a:p>
            <a:fld id="{052C7202-E1B6-4014-ADDF-9EDA7CF3F47D}" type="datetime1">
              <a:rPr lang="en-IN" smtClean="0"/>
              <a:t>04-11-2025</a:t>
            </a:fld>
            <a:endParaRPr lang="en-IN"/>
          </a:p>
        </p:txBody>
      </p:sp>
      <p:sp>
        <p:nvSpPr>
          <p:cNvPr id="5" name="Footer Placeholder 4">
            <a:extLst>
              <a:ext uri="{FF2B5EF4-FFF2-40B4-BE49-F238E27FC236}">
                <a16:creationId xmlns:a16="http://schemas.microsoft.com/office/drawing/2014/main" id="{61E2FF52-FA3F-42A5-8A83-122AF3F4B939}"/>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6928BB86-4553-4B75-9591-4EB5837A78A6}"/>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331752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F3238-261C-492C-B857-4B756C0BA97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D0A2B04-C969-4482-93C4-8C024CF6DC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C86F832-6933-4C16-BF6A-A142ACA323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1A8DC4F-5691-4112-AFD2-64BC1369E031}"/>
              </a:ext>
            </a:extLst>
          </p:cNvPr>
          <p:cNvSpPr>
            <a:spLocks noGrp="1"/>
          </p:cNvSpPr>
          <p:nvPr>
            <p:ph type="dt" sz="half" idx="10"/>
          </p:nvPr>
        </p:nvSpPr>
        <p:spPr/>
        <p:txBody>
          <a:bodyPr/>
          <a:lstStyle/>
          <a:p>
            <a:fld id="{B947EC92-B526-42BC-BCC6-2C4DC4E6AFE7}" type="datetime1">
              <a:rPr lang="en-IN" smtClean="0"/>
              <a:t>04-11-2025</a:t>
            </a:fld>
            <a:endParaRPr lang="en-IN"/>
          </a:p>
        </p:txBody>
      </p:sp>
      <p:sp>
        <p:nvSpPr>
          <p:cNvPr id="6" name="Footer Placeholder 5">
            <a:extLst>
              <a:ext uri="{FF2B5EF4-FFF2-40B4-BE49-F238E27FC236}">
                <a16:creationId xmlns:a16="http://schemas.microsoft.com/office/drawing/2014/main" id="{F5032EB0-D1A0-48DE-A84E-9179440245BE}"/>
              </a:ext>
            </a:extLst>
          </p:cNvPr>
          <p:cNvSpPr>
            <a:spLocks noGrp="1"/>
          </p:cNvSpPr>
          <p:nvPr>
            <p:ph type="ftr" sz="quarter" idx="11"/>
          </p:nvPr>
        </p:nvSpPr>
        <p:spPr/>
        <p:txBody>
          <a:bodyPr/>
          <a:lstStyle/>
          <a:p>
            <a:r>
              <a:rPr lang="en-IN"/>
              <a:t>For Private Circulation Only</a:t>
            </a:r>
          </a:p>
        </p:txBody>
      </p:sp>
      <p:sp>
        <p:nvSpPr>
          <p:cNvPr id="7" name="Slide Number Placeholder 6">
            <a:extLst>
              <a:ext uri="{FF2B5EF4-FFF2-40B4-BE49-F238E27FC236}">
                <a16:creationId xmlns:a16="http://schemas.microsoft.com/office/drawing/2014/main" id="{CA01D1CD-0383-40DD-8E26-0BD04C4C8EA3}"/>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304992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205F0-5070-48C4-A12B-99014C3CE50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081A2FA-88E7-42A1-9CA4-0E3C790881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1235B3-9D55-4967-B89D-2C7791FB37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438BFC4-BC3E-4B32-ABE6-E9EA74C753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B2EFFC-C95E-4051-9AFA-0AB41E2EE4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8D465C8-DA83-43E1-9541-ED1228811935}"/>
              </a:ext>
            </a:extLst>
          </p:cNvPr>
          <p:cNvSpPr>
            <a:spLocks noGrp="1"/>
          </p:cNvSpPr>
          <p:nvPr>
            <p:ph type="dt" sz="half" idx="10"/>
          </p:nvPr>
        </p:nvSpPr>
        <p:spPr/>
        <p:txBody>
          <a:bodyPr/>
          <a:lstStyle/>
          <a:p>
            <a:fld id="{45BD5D72-50DD-4357-8523-56E2AA96A478}" type="datetime1">
              <a:rPr lang="en-IN" smtClean="0"/>
              <a:t>04-11-2025</a:t>
            </a:fld>
            <a:endParaRPr lang="en-IN"/>
          </a:p>
        </p:txBody>
      </p:sp>
      <p:sp>
        <p:nvSpPr>
          <p:cNvPr id="8" name="Footer Placeholder 7">
            <a:extLst>
              <a:ext uri="{FF2B5EF4-FFF2-40B4-BE49-F238E27FC236}">
                <a16:creationId xmlns:a16="http://schemas.microsoft.com/office/drawing/2014/main" id="{E06017EE-B6B9-43F1-950A-BE4D9D815C05}"/>
              </a:ext>
            </a:extLst>
          </p:cNvPr>
          <p:cNvSpPr>
            <a:spLocks noGrp="1"/>
          </p:cNvSpPr>
          <p:nvPr>
            <p:ph type="ftr" sz="quarter" idx="11"/>
          </p:nvPr>
        </p:nvSpPr>
        <p:spPr/>
        <p:txBody>
          <a:bodyPr/>
          <a:lstStyle/>
          <a:p>
            <a:r>
              <a:rPr lang="en-IN"/>
              <a:t>For Private Circulation Only</a:t>
            </a:r>
          </a:p>
        </p:txBody>
      </p:sp>
      <p:sp>
        <p:nvSpPr>
          <p:cNvPr id="9" name="Slide Number Placeholder 8">
            <a:extLst>
              <a:ext uri="{FF2B5EF4-FFF2-40B4-BE49-F238E27FC236}">
                <a16:creationId xmlns:a16="http://schemas.microsoft.com/office/drawing/2014/main" id="{851CCF8B-445B-4B30-A49C-A8FAF6CF47F5}"/>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2265919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7191B-BE6D-4662-B2DA-46F7BB2B8C1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993EAA5-4550-409F-942F-4E9381D00654}"/>
              </a:ext>
            </a:extLst>
          </p:cNvPr>
          <p:cNvSpPr>
            <a:spLocks noGrp="1"/>
          </p:cNvSpPr>
          <p:nvPr>
            <p:ph type="dt" sz="half" idx="10"/>
          </p:nvPr>
        </p:nvSpPr>
        <p:spPr/>
        <p:txBody>
          <a:bodyPr/>
          <a:lstStyle/>
          <a:p>
            <a:fld id="{6F5AEF4B-22A9-4C92-8DB1-43871C7C8AED}" type="datetime1">
              <a:rPr lang="en-IN" smtClean="0"/>
              <a:t>04-11-2025</a:t>
            </a:fld>
            <a:endParaRPr lang="en-IN"/>
          </a:p>
        </p:txBody>
      </p:sp>
      <p:sp>
        <p:nvSpPr>
          <p:cNvPr id="4" name="Footer Placeholder 3">
            <a:extLst>
              <a:ext uri="{FF2B5EF4-FFF2-40B4-BE49-F238E27FC236}">
                <a16:creationId xmlns:a16="http://schemas.microsoft.com/office/drawing/2014/main" id="{CF7DAA7C-043D-4958-A01E-26AC99DC0ED0}"/>
              </a:ext>
            </a:extLst>
          </p:cNvPr>
          <p:cNvSpPr>
            <a:spLocks noGrp="1"/>
          </p:cNvSpPr>
          <p:nvPr>
            <p:ph type="ftr" sz="quarter" idx="11"/>
          </p:nvPr>
        </p:nvSpPr>
        <p:spPr/>
        <p:txBody>
          <a:bodyPr/>
          <a:lstStyle/>
          <a:p>
            <a:r>
              <a:rPr lang="en-IN"/>
              <a:t>For Private Circulation Only</a:t>
            </a:r>
          </a:p>
        </p:txBody>
      </p:sp>
      <p:sp>
        <p:nvSpPr>
          <p:cNvPr id="5" name="Slide Number Placeholder 4">
            <a:extLst>
              <a:ext uri="{FF2B5EF4-FFF2-40B4-BE49-F238E27FC236}">
                <a16:creationId xmlns:a16="http://schemas.microsoft.com/office/drawing/2014/main" id="{7D930AE8-B2AF-46A1-9BFB-C69E369DE812}"/>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59445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32677E-82A4-451F-AB3B-7486F9A911DC}"/>
              </a:ext>
            </a:extLst>
          </p:cNvPr>
          <p:cNvSpPr>
            <a:spLocks noGrp="1"/>
          </p:cNvSpPr>
          <p:nvPr>
            <p:ph type="dt" sz="half" idx="10"/>
          </p:nvPr>
        </p:nvSpPr>
        <p:spPr/>
        <p:txBody>
          <a:bodyPr/>
          <a:lstStyle/>
          <a:p>
            <a:fld id="{7316CDE1-E50E-411F-A6D0-D0B67C537488}" type="datetime1">
              <a:rPr lang="en-IN" smtClean="0"/>
              <a:t>04-11-2025</a:t>
            </a:fld>
            <a:endParaRPr lang="en-IN"/>
          </a:p>
        </p:txBody>
      </p:sp>
      <p:sp>
        <p:nvSpPr>
          <p:cNvPr id="3" name="Footer Placeholder 2">
            <a:extLst>
              <a:ext uri="{FF2B5EF4-FFF2-40B4-BE49-F238E27FC236}">
                <a16:creationId xmlns:a16="http://schemas.microsoft.com/office/drawing/2014/main" id="{168CFC15-E394-47B9-BC24-7E61FD381DFD}"/>
              </a:ext>
            </a:extLst>
          </p:cNvPr>
          <p:cNvSpPr>
            <a:spLocks noGrp="1"/>
          </p:cNvSpPr>
          <p:nvPr>
            <p:ph type="ftr" sz="quarter" idx="11"/>
          </p:nvPr>
        </p:nvSpPr>
        <p:spPr/>
        <p:txBody>
          <a:bodyPr/>
          <a:lstStyle/>
          <a:p>
            <a:r>
              <a:rPr lang="en-IN"/>
              <a:t>For Private Circulation Only</a:t>
            </a:r>
          </a:p>
        </p:txBody>
      </p:sp>
      <p:sp>
        <p:nvSpPr>
          <p:cNvPr id="4" name="Slide Number Placeholder 3">
            <a:extLst>
              <a:ext uri="{FF2B5EF4-FFF2-40B4-BE49-F238E27FC236}">
                <a16:creationId xmlns:a16="http://schemas.microsoft.com/office/drawing/2014/main" id="{17794C16-F415-4748-B733-ED3FF73DD404}"/>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63064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0D084-4627-4020-BD3A-7ED929733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5679646-89DE-44D7-8CC2-69A46BE1D2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7B06A97-1124-4313-8B3E-49759A3DE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8D1C39-6C5C-4FFD-ADFB-F4455354A1E5}"/>
              </a:ext>
            </a:extLst>
          </p:cNvPr>
          <p:cNvSpPr>
            <a:spLocks noGrp="1"/>
          </p:cNvSpPr>
          <p:nvPr>
            <p:ph type="dt" sz="half" idx="10"/>
          </p:nvPr>
        </p:nvSpPr>
        <p:spPr/>
        <p:txBody>
          <a:bodyPr/>
          <a:lstStyle/>
          <a:p>
            <a:fld id="{9002ACC0-A8B9-48CE-93BC-61CF815B548C}" type="datetime1">
              <a:rPr lang="en-IN" smtClean="0"/>
              <a:t>04-11-2025</a:t>
            </a:fld>
            <a:endParaRPr lang="en-IN"/>
          </a:p>
        </p:txBody>
      </p:sp>
      <p:sp>
        <p:nvSpPr>
          <p:cNvPr id="6" name="Footer Placeholder 5">
            <a:extLst>
              <a:ext uri="{FF2B5EF4-FFF2-40B4-BE49-F238E27FC236}">
                <a16:creationId xmlns:a16="http://schemas.microsoft.com/office/drawing/2014/main" id="{F77352A0-93B3-43A0-8A90-E72470992353}"/>
              </a:ext>
            </a:extLst>
          </p:cNvPr>
          <p:cNvSpPr>
            <a:spLocks noGrp="1"/>
          </p:cNvSpPr>
          <p:nvPr>
            <p:ph type="ftr" sz="quarter" idx="11"/>
          </p:nvPr>
        </p:nvSpPr>
        <p:spPr/>
        <p:txBody>
          <a:bodyPr/>
          <a:lstStyle/>
          <a:p>
            <a:r>
              <a:rPr lang="en-IN"/>
              <a:t>For Private Circulation Only</a:t>
            </a:r>
          </a:p>
        </p:txBody>
      </p:sp>
      <p:sp>
        <p:nvSpPr>
          <p:cNvPr id="7" name="Slide Number Placeholder 6">
            <a:extLst>
              <a:ext uri="{FF2B5EF4-FFF2-40B4-BE49-F238E27FC236}">
                <a16:creationId xmlns:a16="http://schemas.microsoft.com/office/drawing/2014/main" id="{5F1B3AAC-306B-4783-BE08-416CA8E03A5F}"/>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94517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2DEC8-455A-4EA2-B2A6-65793D874F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3851A49-F65F-4D9F-B0F3-44642E3DA0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E6C7BD0-D086-416D-A4B7-EBE6D432BE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0D66C9-25DD-4D65-8411-7AE4B0C1FA98}"/>
              </a:ext>
            </a:extLst>
          </p:cNvPr>
          <p:cNvSpPr>
            <a:spLocks noGrp="1"/>
          </p:cNvSpPr>
          <p:nvPr>
            <p:ph type="dt" sz="half" idx="10"/>
          </p:nvPr>
        </p:nvSpPr>
        <p:spPr/>
        <p:txBody>
          <a:bodyPr/>
          <a:lstStyle/>
          <a:p>
            <a:fld id="{4C3B06FE-45F1-4BDD-A2A4-C4FDAC093136}" type="datetime1">
              <a:rPr lang="en-IN" smtClean="0"/>
              <a:t>04-11-2025</a:t>
            </a:fld>
            <a:endParaRPr lang="en-IN"/>
          </a:p>
        </p:txBody>
      </p:sp>
      <p:sp>
        <p:nvSpPr>
          <p:cNvPr id="6" name="Footer Placeholder 5">
            <a:extLst>
              <a:ext uri="{FF2B5EF4-FFF2-40B4-BE49-F238E27FC236}">
                <a16:creationId xmlns:a16="http://schemas.microsoft.com/office/drawing/2014/main" id="{185B5960-C552-4356-A284-06BCAE44BE28}"/>
              </a:ext>
            </a:extLst>
          </p:cNvPr>
          <p:cNvSpPr>
            <a:spLocks noGrp="1"/>
          </p:cNvSpPr>
          <p:nvPr>
            <p:ph type="ftr" sz="quarter" idx="11"/>
          </p:nvPr>
        </p:nvSpPr>
        <p:spPr/>
        <p:txBody>
          <a:bodyPr/>
          <a:lstStyle/>
          <a:p>
            <a:r>
              <a:rPr lang="en-IN"/>
              <a:t>For Private Circulation Only</a:t>
            </a:r>
          </a:p>
        </p:txBody>
      </p:sp>
      <p:sp>
        <p:nvSpPr>
          <p:cNvPr id="7" name="Slide Number Placeholder 6">
            <a:extLst>
              <a:ext uri="{FF2B5EF4-FFF2-40B4-BE49-F238E27FC236}">
                <a16:creationId xmlns:a16="http://schemas.microsoft.com/office/drawing/2014/main" id="{6FF31F08-713D-4A59-BBEB-ABDC12D31EF2}"/>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304055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846B4A-5E79-4A16-B462-269ED2CA05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6717430-6394-49B7-951B-FF582B2754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9EA4014-4BA4-43EA-8C45-C43D86DE9A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726C9-A0C4-4B29-B38E-2F9AA5CC1E86}" type="datetime1">
              <a:rPr lang="en-IN" smtClean="0"/>
              <a:t>04-11-2025</a:t>
            </a:fld>
            <a:endParaRPr lang="en-IN"/>
          </a:p>
        </p:txBody>
      </p:sp>
      <p:sp>
        <p:nvSpPr>
          <p:cNvPr id="5" name="Footer Placeholder 4">
            <a:extLst>
              <a:ext uri="{FF2B5EF4-FFF2-40B4-BE49-F238E27FC236}">
                <a16:creationId xmlns:a16="http://schemas.microsoft.com/office/drawing/2014/main" id="{2562FF18-69E1-487C-8DBF-257F79585F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For Private Circulation Only</a:t>
            </a:r>
          </a:p>
        </p:txBody>
      </p:sp>
      <p:sp>
        <p:nvSpPr>
          <p:cNvPr id="6" name="Slide Number Placeholder 5">
            <a:extLst>
              <a:ext uri="{FF2B5EF4-FFF2-40B4-BE49-F238E27FC236}">
                <a16:creationId xmlns:a16="http://schemas.microsoft.com/office/drawing/2014/main" id="{753757A6-5DAD-4BFF-90A3-A72A6CB381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EF885-EF7A-4243-886A-CACF49513C63}" type="slidenum">
              <a:rPr lang="en-IN" smtClean="0"/>
              <a:t>‹#›</a:t>
            </a:fld>
            <a:endParaRPr lang="en-IN"/>
          </a:p>
        </p:txBody>
      </p:sp>
    </p:spTree>
    <p:extLst>
      <p:ext uri="{BB962C8B-B14F-4D97-AF65-F5344CB8AC3E}">
        <p14:creationId xmlns:p14="http://schemas.microsoft.com/office/powerpoint/2010/main" val="2055293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chart" Target="../charts/char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3EE6B-6322-278C-644A-812F4F44E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A9198-FBD3-6E34-CE5D-E4C3CB6241DE}"/>
              </a:ext>
            </a:extLst>
          </p:cNvPr>
          <p:cNvSpPr>
            <a:spLocks noGrp="1"/>
          </p:cNvSpPr>
          <p:nvPr>
            <p:ph type="title"/>
          </p:nvPr>
        </p:nvSpPr>
        <p:spPr>
          <a:xfrm>
            <a:off x="838200" y="365126"/>
            <a:ext cx="10515600" cy="920336"/>
          </a:xfrm>
        </p:spPr>
        <p:txBody>
          <a:bodyPr>
            <a:normAutofit/>
          </a:bodyPr>
          <a:lstStyle/>
          <a:p>
            <a:r>
              <a:rPr lang="en-IN" sz="2800" b="1" dirty="0">
                <a:solidFill>
                  <a:srgbClr val="002060"/>
                </a:solidFill>
              </a:rPr>
              <a:t> </a:t>
            </a:r>
          </a:p>
        </p:txBody>
      </p:sp>
      <p:cxnSp>
        <p:nvCxnSpPr>
          <p:cNvPr id="11" name="Straight Connector 10">
            <a:extLst>
              <a:ext uri="{FF2B5EF4-FFF2-40B4-BE49-F238E27FC236}">
                <a16:creationId xmlns:a16="http://schemas.microsoft.com/office/drawing/2014/main" id="{D46E7546-25B3-2FA1-90AB-83248362EA7D}"/>
              </a:ext>
            </a:extLst>
          </p:cNvPr>
          <p:cNvCxnSpPr>
            <a:cxnSpLocks/>
          </p:cNvCxnSpPr>
          <p:nvPr/>
        </p:nvCxnSpPr>
        <p:spPr>
          <a:xfrm>
            <a:off x="876199" y="6569975"/>
            <a:ext cx="104396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2">
            <a:extLst>
              <a:ext uri="{FF2B5EF4-FFF2-40B4-BE49-F238E27FC236}">
                <a16:creationId xmlns:a16="http://schemas.microsoft.com/office/drawing/2014/main" id="{A6BCA5BF-46D2-5389-69CA-7FB61FA64241}"/>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saturation sat="33000"/>
                    </a14:imgEffect>
                  </a14:imgLayer>
                </a14:imgProps>
              </a:ext>
            </a:extLst>
          </a:blip>
          <a:srcRect/>
          <a:stretch>
            <a:fillRect/>
          </a:stretch>
        </p:blipFill>
        <p:spPr bwMode="auto">
          <a:xfrm>
            <a:off x="10471809" y="287594"/>
            <a:ext cx="928662" cy="642534"/>
          </a:xfrm>
          <a:prstGeom prst="rect">
            <a:avLst/>
          </a:prstGeom>
          <a:noFill/>
          <a:ln w="9525">
            <a:noFill/>
            <a:miter lim="800000"/>
            <a:headEnd/>
            <a:tailEnd/>
          </a:ln>
          <a:effectLst/>
        </p:spPr>
      </p:pic>
      <p:sp>
        <p:nvSpPr>
          <p:cNvPr id="3" name="TextBox 2">
            <a:extLst>
              <a:ext uri="{FF2B5EF4-FFF2-40B4-BE49-F238E27FC236}">
                <a16:creationId xmlns:a16="http://schemas.microsoft.com/office/drawing/2014/main" id="{EC2600F7-AC10-15E8-5C2B-084B8F611454}"/>
              </a:ext>
            </a:extLst>
          </p:cNvPr>
          <p:cNvSpPr txBox="1"/>
          <p:nvPr/>
        </p:nvSpPr>
        <p:spPr>
          <a:xfrm>
            <a:off x="838697" y="636981"/>
            <a:ext cx="5620826" cy="307777"/>
          </a:xfrm>
          <a:prstGeom prst="rect">
            <a:avLst/>
          </a:prstGeom>
          <a:noFill/>
        </p:spPr>
        <p:txBody>
          <a:bodyPr wrap="square" rtlCol="0">
            <a:spAutoFit/>
          </a:bodyPr>
          <a:lstStyle/>
          <a:p>
            <a:r>
              <a:rPr lang="en-IN" sz="1400" b="1" dirty="0"/>
              <a:t>1. Fund Manager’s Commentary</a:t>
            </a:r>
          </a:p>
        </p:txBody>
      </p:sp>
      <p:cxnSp>
        <p:nvCxnSpPr>
          <p:cNvPr id="15" name="Straight Connector 14">
            <a:extLst>
              <a:ext uri="{FF2B5EF4-FFF2-40B4-BE49-F238E27FC236}">
                <a16:creationId xmlns:a16="http://schemas.microsoft.com/office/drawing/2014/main" id="{8696DB66-BED9-54A8-53C7-246D90DA8FF9}"/>
              </a:ext>
            </a:extLst>
          </p:cNvPr>
          <p:cNvCxnSpPr>
            <a:cxnSpLocks/>
          </p:cNvCxnSpPr>
          <p:nvPr/>
        </p:nvCxnSpPr>
        <p:spPr>
          <a:xfrm>
            <a:off x="914198" y="946205"/>
            <a:ext cx="104396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FE0B6D5A-3760-364A-31A6-34553AC67897}"/>
              </a:ext>
            </a:extLst>
          </p:cNvPr>
          <p:cNvSpPr>
            <a:spLocks noGrp="1"/>
          </p:cNvSpPr>
          <p:nvPr>
            <p:ph type="sldNum" sz="quarter" idx="12"/>
          </p:nvPr>
        </p:nvSpPr>
        <p:spPr>
          <a:xfrm>
            <a:off x="8610600" y="6486980"/>
            <a:ext cx="2743200" cy="365125"/>
          </a:xfrm>
        </p:spPr>
        <p:txBody>
          <a:bodyPr/>
          <a:lstStyle/>
          <a:p>
            <a:fld id="{BDBEF885-EF7A-4243-886A-CACF49513C63}" type="slidenum">
              <a:rPr lang="en-IN" sz="1000" smtClean="0">
                <a:solidFill>
                  <a:schemeClr val="tx1"/>
                </a:solidFill>
              </a:rPr>
              <a:t>1</a:t>
            </a:fld>
            <a:endParaRPr lang="en-IN" sz="1000" dirty="0">
              <a:solidFill>
                <a:schemeClr val="tx1"/>
              </a:solidFill>
            </a:endParaRPr>
          </a:p>
        </p:txBody>
      </p:sp>
      <p:sp>
        <p:nvSpPr>
          <p:cNvPr id="6" name="TextBox 5">
            <a:extLst>
              <a:ext uri="{FF2B5EF4-FFF2-40B4-BE49-F238E27FC236}">
                <a16:creationId xmlns:a16="http://schemas.microsoft.com/office/drawing/2014/main" id="{8787DA13-9A82-02F9-AD3F-C0FFA8743EE3}"/>
              </a:ext>
            </a:extLst>
          </p:cNvPr>
          <p:cNvSpPr txBox="1"/>
          <p:nvPr/>
        </p:nvSpPr>
        <p:spPr>
          <a:xfrm>
            <a:off x="805893" y="6560932"/>
            <a:ext cx="4728488" cy="215444"/>
          </a:xfrm>
          <a:prstGeom prst="rect">
            <a:avLst/>
          </a:prstGeom>
          <a:noFill/>
        </p:spPr>
        <p:txBody>
          <a:bodyPr wrap="square" rtlCol="0">
            <a:spAutoFit/>
          </a:bodyPr>
          <a:lstStyle/>
          <a:p>
            <a:r>
              <a:rPr lang="en-US" sz="800" dirty="0"/>
              <a:t>For Private Circulation Only. Strictly Confidential. Not for Public Distribution.</a:t>
            </a:r>
          </a:p>
        </p:txBody>
      </p:sp>
      <p:sp>
        <p:nvSpPr>
          <p:cNvPr id="16" name="TextBox 15">
            <a:extLst>
              <a:ext uri="{FF2B5EF4-FFF2-40B4-BE49-F238E27FC236}">
                <a16:creationId xmlns:a16="http://schemas.microsoft.com/office/drawing/2014/main" id="{A418DF77-BB3F-E0A4-4910-386A66A91BA6}"/>
              </a:ext>
            </a:extLst>
          </p:cNvPr>
          <p:cNvSpPr txBox="1"/>
          <p:nvPr/>
        </p:nvSpPr>
        <p:spPr>
          <a:xfrm>
            <a:off x="884014" y="1004237"/>
            <a:ext cx="10431787" cy="1938992"/>
          </a:xfrm>
          <a:prstGeom prst="rect">
            <a:avLst/>
          </a:prstGeom>
          <a:noFill/>
        </p:spPr>
        <p:txBody>
          <a:bodyPr wrap="square">
            <a:spAutoFit/>
          </a:bodyPr>
          <a:lstStyle/>
          <a:p>
            <a:pPr algn="just"/>
            <a:r>
              <a:rPr lang="en-IN" sz="1200" dirty="0"/>
              <a:t>The Girik Multicap Growth Equity Strategy is inspired by the CANSLIM philosophy of stock picking developed by American investor William J. O’Neil. The goal of this strategy is to identify leading companies from leading industry groups that show sharp acceleration in earnings, newness in products or change in management and suggests buying them at the right price with enough margin of safety ahead of the company’s major stock price advance.</a:t>
            </a:r>
          </a:p>
          <a:p>
            <a:pPr algn="just"/>
            <a:endParaRPr lang="en-IN" sz="1200" dirty="0"/>
          </a:p>
          <a:p>
            <a:pPr algn="just"/>
            <a:r>
              <a:rPr lang="en-US" sz="1200" dirty="0"/>
              <a:t>This month’s newsletter goes into detail about the importance of ‘S’ of the CANSLIM philosophy of investing – Supply of Shares Outstanding (free – float), and how a limited supply of free – float shares can be a powerful driver of price appreciation when combined with strong earnings acceleration.</a:t>
            </a:r>
          </a:p>
          <a:p>
            <a:pPr algn="just"/>
            <a:endParaRPr lang="en-US" sz="1200" dirty="0"/>
          </a:p>
          <a:p>
            <a:pPr algn="just"/>
            <a:r>
              <a:rPr lang="en-US" sz="1200" dirty="0"/>
              <a:t>In any market, prices rise when demand exceeds supply. Companies with high promoter ownership often have a smaller free float. When earnings momentum builds, even modest new demand from institutions or retail investors can trigger a sharp rerating. This is because limited availability amplifies price movement, further backed by purchasing from index trackers as demand increases.</a:t>
            </a:r>
          </a:p>
        </p:txBody>
      </p:sp>
      <p:sp>
        <p:nvSpPr>
          <p:cNvPr id="8" name="TextBox 7">
            <a:extLst>
              <a:ext uri="{FF2B5EF4-FFF2-40B4-BE49-F238E27FC236}">
                <a16:creationId xmlns:a16="http://schemas.microsoft.com/office/drawing/2014/main" id="{EDB97D90-BE14-7626-6F4F-7D5402FE4180}"/>
              </a:ext>
            </a:extLst>
          </p:cNvPr>
          <p:cNvSpPr txBox="1"/>
          <p:nvPr/>
        </p:nvSpPr>
        <p:spPr>
          <a:xfrm>
            <a:off x="876986" y="4901214"/>
            <a:ext cx="10398418" cy="584775"/>
          </a:xfrm>
          <a:prstGeom prst="rect">
            <a:avLst/>
          </a:prstGeom>
          <a:noFill/>
        </p:spPr>
        <p:txBody>
          <a:bodyPr wrap="square" rtlCol="0">
            <a:spAutoFit/>
          </a:bodyPr>
          <a:lstStyle/>
          <a:p>
            <a:r>
              <a:rPr lang="en-IN" sz="800" i="1" dirty="0"/>
              <a:t>Source: NSE, Bloomberg</a:t>
            </a:r>
          </a:p>
          <a:p>
            <a:r>
              <a:rPr lang="en-IN" sz="800" i="1" dirty="0"/>
              <a:t>ABB India Ltd Data is from 5</a:t>
            </a:r>
            <a:r>
              <a:rPr lang="en-IN" sz="800" i="1" baseline="30000" dirty="0"/>
              <a:t>th</a:t>
            </a:r>
            <a:r>
              <a:rPr lang="en-IN" sz="800" i="1" dirty="0"/>
              <a:t> July 2022 to 3</a:t>
            </a:r>
            <a:r>
              <a:rPr lang="en-IN" sz="800" i="1" baseline="30000" dirty="0"/>
              <a:t>rd</a:t>
            </a:r>
            <a:r>
              <a:rPr lang="en-IN" sz="800" i="1" dirty="0"/>
              <a:t> November 2023 and Muthoot Finance Ltd Data is from 22</a:t>
            </a:r>
            <a:r>
              <a:rPr lang="en-IN" sz="800" i="1" baseline="30000" dirty="0"/>
              <a:t>nd</a:t>
            </a:r>
            <a:r>
              <a:rPr lang="en-IN" sz="800" i="1" dirty="0"/>
              <a:t> July 2024 to 31</a:t>
            </a:r>
            <a:r>
              <a:rPr lang="en-IN" sz="800" i="1" baseline="30000" dirty="0"/>
              <a:t>st</a:t>
            </a:r>
            <a:r>
              <a:rPr lang="en-IN" sz="800" i="1" dirty="0"/>
              <a:t> October 2025</a:t>
            </a:r>
          </a:p>
          <a:p>
            <a:r>
              <a:rPr lang="en-IN" sz="800" i="1" dirty="0"/>
              <a:t>Promoter holding in ABB India Ltd. throughout the above period was 75%</a:t>
            </a:r>
          </a:p>
          <a:p>
            <a:r>
              <a:rPr lang="en-IN" sz="800" i="1" dirty="0"/>
              <a:t>Promoter holding in Muthoot Finance Ltd. Throughout the above period was 73.35%</a:t>
            </a:r>
          </a:p>
        </p:txBody>
      </p:sp>
      <p:sp>
        <p:nvSpPr>
          <p:cNvPr id="9" name="TextBox 8">
            <a:extLst>
              <a:ext uri="{FF2B5EF4-FFF2-40B4-BE49-F238E27FC236}">
                <a16:creationId xmlns:a16="http://schemas.microsoft.com/office/drawing/2014/main" id="{01404099-FC7F-827C-75BE-3DA2B18D5B33}"/>
              </a:ext>
            </a:extLst>
          </p:cNvPr>
          <p:cNvSpPr txBox="1"/>
          <p:nvPr/>
        </p:nvSpPr>
        <p:spPr>
          <a:xfrm>
            <a:off x="880106" y="5473956"/>
            <a:ext cx="10431787" cy="1015663"/>
          </a:xfrm>
          <a:prstGeom prst="rect">
            <a:avLst/>
          </a:prstGeom>
          <a:noFill/>
        </p:spPr>
        <p:txBody>
          <a:bodyPr wrap="square">
            <a:spAutoFit/>
          </a:bodyPr>
          <a:lstStyle/>
          <a:p>
            <a:pPr algn="just"/>
            <a:r>
              <a:rPr lang="en-US" sz="1200" dirty="0"/>
              <a:t>The chart above shows some recent examples from our portfolio where we have applied the above principle. ABB India Ltd and Muthoot Finance Ltd delivered gains of 76.23% and 75.42% respectively within a year, with free – float being only ~25% in both companies. This low float when combined with earnings acceleration drives incremental demand for “supply constrained” free – float shares, magnifying the impact of improving fundamentals.</a:t>
            </a:r>
          </a:p>
          <a:p>
            <a:pPr algn="just"/>
            <a:endParaRPr lang="en-US" sz="1200" dirty="0"/>
          </a:p>
          <a:p>
            <a:pPr algn="just"/>
            <a:r>
              <a:rPr lang="en-US" sz="1200" dirty="0"/>
              <a:t>Both cases illustrate how scarcity magnifies opportunity—when earnings visibility strengthens and liquidity remains tight,  price discovery becomes steeper.</a:t>
            </a:r>
          </a:p>
        </p:txBody>
      </p:sp>
      <p:graphicFrame>
        <p:nvGraphicFramePr>
          <p:cNvPr id="12" name="Chart 11">
            <a:extLst>
              <a:ext uri="{FF2B5EF4-FFF2-40B4-BE49-F238E27FC236}">
                <a16:creationId xmlns:a16="http://schemas.microsoft.com/office/drawing/2014/main" id="{AE1CEEBB-F6E9-2A59-E302-0FD78E6AD0E3}"/>
              </a:ext>
            </a:extLst>
          </p:cNvPr>
          <p:cNvGraphicFramePr>
            <a:graphicFrameLocks/>
          </p:cNvGraphicFramePr>
          <p:nvPr>
            <p:extLst>
              <p:ext uri="{D42A27DB-BD31-4B8C-83A1-F6EECF244321}">
                <p14:modId xmlns:p14="http://schemas.microsoft.com/office/powerpoint/2010/main" val="3022435585"/>
              </p:ext>
            </p:extLst>
          </p:nvPr>
        </p:nvGraphicFramePr>
        <p:xfrm>
          <a:off x="936300" y="2943229"/>
          <a:ext cx="4960800" cy="19764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Chart 6">
            <a:extLst>
              <a:ext uri="{FF2B5EF4-FFF2-40B4-BE49-F238E27FC236}">
                <a16:creationId xmlns:a16="http://schemas.microsoft.com/office/drawing/2014/main" id="{9C3BA66E-51B0-0E38-FD48-31875912942E}"/>
              </a:ext>
            </a:extLst>
          </p:cNvPr>
          <p:cNvGraphicFramePr>
            <a:graphicFrameLocks/>
          </p:cNvGraphicFramePr>
          <p:nvPr>
            <p:extLst>
              <p:ext uri="{D42A27DB-BD31-4B8C-83A1-F6EECF244321}">
                <p14:modId xmlns:p14="http://schemas.microsoft.com/office/powerpoint/2010/main" val="2533016216"/>
              </p:ext>
            </p:extLst>
          </p:nvPr>
        </p:nvGraphicFramePr>
        <p:xfrm>
          <a:off x="6314604" y="2943229"/>
          <a:ext cx="4960800" cy="1976400"/>
        </p:xfrm>
        <a:graphic>
          <a:graphicData uri="http://schemas.openxmlformats.org/drawingml/2006/chart">
            <c:chart xmlns:c="http://schemas.openxmlformats.org/drawingml/2006/chart" xmlns:r="http://schemas.openxmlformats.org/officeDocument/2006/relationships" r:id="rId6"/>
          </a:graphicData>
        </a:graphic>
      </p:graphicFrame>
      <p:cxnSp>
        <p:nvCxnSpPr>
          <p:cNvPr id="14" name="Straight Arrow Connector 13">
            <a:extLst>
              <a:ext uri="{FF2B5EF4-FFF2-40B4-BE49-F238E27FC236}">
                <a16:creationId xmlns:a16="http://schemas.microsoft.com/office/drawing/2014/main" id="{2DD4CBB7-0DFA-BD48-476B-E4A9F305C4C9}"/>
              </a:ext>
            </a:extLst>
          </p:cNvPr>
          <p:cNvCxnSpPr>
            <a:cxnSpLocks/>
          </p:cNvCxnSpPr>
          <p:nvPr/>
        </p:nvCxnSpPr>
        <p:spPr>
          <a:xfrm flipH="1">
            <a:off x="1280160" y="3961766"/>
            <a:ext cx="167640" cy="60218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74A7239-4D2F-18FD-AB4C-09F33A963B16}"/>
              </a:ext>
            </a:extLst>
          </p:cNvPr>
          <p:cNvCxnSpPr>
            <a:cxnSpLocks/>
          </p:cNvCxnSpPr>
          <p:nvPr/>
        </p:nvCxnSpPr>
        <p:spPr>
          <a:xfrm>
            <a:off x="5348377" y="3312543"/>
            <a:ext cx="357098" cy="3968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
            <a:extLst>
              <a:ext uri="{FF2B5EF4-FFF2-40B4-BE49-F238E27FC236}">
                <a16:creationId xmlns:a16="http://schemas.microsoft.com/office/drawing/2014/main" id="{BBAC473D-9E1C-1E7A-8D4A-25C358AF4879}"/>
              </a:ext>
            </a:extLst>
          </p:cNvPr>
          <p:cNvSpPr txBox="1"/>
          <p:nvPr/>
        </p:nvSpPr>
        <p:spPr>
          <a:xfrm>
            <a:off x="6654563" y="3883103"/>
            <a:ext cx="884924" cy="21262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900" b="1" kern="1200" dirty="0"/>
              <a:t>TTM P/B: 2.96</a:t>
            </a:r>
            <a:endParaRPr lang="en-IN" sz="900" b="1" kern="1200" dirty="0"/>
          </a:p>
        </p:txBody>
      </p:sp>
      <p:cxnSp>
        <p:nvCxnSpPr>
          <p:cNvPr id="21" name="Straight Arrow Connector 20">
            <a:extLst>
              <a:ext uri="{FF2B5EF4-FFF2-40B4-BE49-F238E27FC236}">
                <a16:creationId xmlns:a16="http://schemas.microsoft.com/office/drawing/2014/main" id="{6A002345-2545-1866-1EE8-364F0567D24B}"/>
              </a:ext>
            </a:extLst>
          </p:cNvPr>
          <p:cNvCxnSpPr/>
          <p:nvPr/>
        </p:nvCxnSpPr>
        <p:spPr>
          <a:xfrm flipH="1">
            <a:off x="6654563" y="4077392"/>
            <a:ext cx="172528" cy="37093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1">
            <a:extLst>
              <a:ext uri="{FF2B5EF4-FFF2-40B4-BE49-F238E27FC236}">
                <a16:creationId xmlns:a16="http://schemas.microsoft.com/office/drawing/2014/main" id="{4CC8B270-5B4E-738C-FFDB-2C76E0176F29}"/>
              </a:ext>
            </a:extLst>
          </p:cNvPr>
          <p:cNvSpPr txBox="1"/>
          <p:nvPr/>
        </p:nvSpPr>
        <p:spPr>
          <a:xfrm>
            <a:off x="10110158" y="3046548"/>
            <a:ext cx="893945" cy="19689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900" b="1" kern="1200" dirty="0"/>
              <a:t>TTM P/B: 3.58</a:t>
            </a:r>
            <a:endParaRPr lang="en-IN" sz="900" b="1" kern="1200" dirty="0"/>
          </a:p>
        </p:txBody>
      </p:sp>
      <p:cxnSp>
        <p:nvCxnSpPr>
          <p:cNvPr id="23" name="Straight Arrow Connector 22">
            <a:extLst>
              <a:ext uri="{FF2B5EF4-FFF2-40B4-BE49-F238E27FC236}">
                <a16:creationId xmlns:a16="http://schemas.microsoft.com/office/drawing/2014/main" id="{E4502053-5197-E211-31D1-C24BD8E178A4}"/>
              </a:ext>
            </a:extLst>
          </p:cNvPr>
          <p:cNvCxnSpPr>
            <a:cxnSpLocks/>
          </p:cNvCxnSpPr>
          <p:nvPr/>
        </p:nvCxnSpPr>
        <p:spPr>
          <a:xfrm>
            <a:off x="10754984" y="3229787"/>
            <a:ext cx="350837" cy="35092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41835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14890</TotalTime>
  <Words>407</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Nikhil</dc:creator>
  <cp:lastModifiedBy>Punit Gupta</cp:lastModifiedBy>
  <cp:revision>3006</cp:revision>
  <cp:lastPrinted>2025-09-03T06:22:10Z</cp:lastPrinted>
  <dcterms:created xsi:type="dcterms:W3CDTF">2020-05-15T10:53:52Z</dcterms:created>
  <dcterms:modified xsi:type="dcterms:W3CDTF">2025-11-04T06:34:55Z</dcterms:modified>
</cp:coreProperties>
</file>