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
  </p:notesMasterIdLst>
  <p:handoutMasterIdLst>
    <p:handoutMasterId r:id="rId5"/>
  </p:handoutMasterIdLst>
  <p:sldIdLst>
    <p:sldId id="966" r:id="rId2"/>
    <p:sldId id="967" r:id="rId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6433" autoAdjust="0"/>
  </p:normalViewPr>
  <p:slideViewPr>
    <p:cSldViewPr snapToGrid="0">
      <p:cViewPr varScale="1">
        <p:scale>
          <a:sx n="70" d="100"/>
          <a:sy n="70" d="100"/>
        </p:scale>
        <p:origin x="73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6"/>
            <a:ext cx="3038475" cy="466725"/>
          </a:xfrm>
          <a:prstGeom prst="rect">
            <a:avLst/>
          </a:prstGeom>
        </p:spPr>
        <p:txBody>
          <a:bodyPr vert="horz" lIns="91400" tIns="45698" rIns="91400" bIns="45698" rtlCol="0"/>
          <a:lstStyle>
            <a:lvl1pPr algn="l">
              <a:defRPr sz="1200"/>
            </a:lvl1pPr>
          </a:lstStyle>
          <a:p>
            <a:r>
              <a:rPr lang="en-IN"/>
              <a:t>april22</a:t>
            </a:r>
          </a:p>
        </p:txBody>
      </p:sp>
      <p:sp>
        <p:nvSpPr>
          <p:cNvPr id="3" name="Date Placeholder 2"/>
          <p:cNvSpPr>
            <a:spLocks noGrp="1"/>
          </p:cNvSpPr>
          <p:nvPr>
            <p:ph type="dt" sz="quarter" idx="1"/>
          </p:nvPr>
        </p:nvSpPr>
        <p:spPr>
          <a:xfrm>
            <a:off x="3970344" y="6"/>
            <a:ext cx="3038475" cy="466725"/>
          </a:xfrm>
          <a:prstGeom prst="rect">
            <a:avLst/>
          </a:prstGeom>
        </p:spPr>
        <p:txBody>
          <a:bodyPr vert="horz" lIns="91400" tIns="45698" rIns="91400" bIns="45698" rtlCol="0"/>
          <a:lstStyle>
            <a:lvl1pPr algn="r">
              <a:defRPr sz="1200"/>
            </a:lvl1pPr>
          </a:lstStyle>
          <a:p>
            <a:fld id="{957B11E4-D9E0-44A1-B3E2-14B0FA4D78C6}" type="datetimeFigureOut">
              <a:rPr lang="en-IN" smtClean="0"/>
              <a:t>05-09-2025</a:t>
            </a:fld>
            <a:endParaRPr lang="en-IN"/>
          </a:p>
        </p:txBody>
      </p:sp>
      <p:sp>
        <p:nvSpPr>
          <p:cNvPr id="4" name="Footer Placeholder 3"/>
          <p:cNvSpPr>
            <a:spLocks noGrp="1"/>
          </p:cNvSpPr>
          <p:nvPr>
            <p:ph type="ftr" sz="quarter" idx="2"/>
          </p:nvPr>
        </p:nvSpPr>
        <p:spPr>
          <a:xfrm>
            <a:off x="7" y="8829680"/>
            <a:ext cx="3038475" cy="466725"/>
          </a:xfrm>
          <a:prstGeom prst="rect">
            <a:avLst/>
          </a:prstGeom>
        </p:spPr>
        <p:txBody>
          <a:bodyPr vert="horz" lIns="91400" tIns="45698" rIns="91400" bIns="45698" rtlCol="0" anchor="b"/>
          <a:lstStyle>
            <a:lvl1pPr algn="l">
              <a:defRPr sz="1200"/>
            </a:lvl1pPr>
          </a:lstStyle>
          <a:p>
            <a:endParaRPr lang="en-IN"/>
          </a:p>
        </p:txBody>
      </p:sp>
      <p:sp>
        <p:nvSpPr>
          <p:cNvPr id="5" name="Slide Number Placeholder 4"/>
          <p:cNvSpPr>
            <a:spLocks noGrp="1"/>
          </p:cNvSpPr>
          <p:nvPr>
            <p:ph type="sldNum" sz="quarter" idx="3"/>
          </p:nvPr>
        </p:nvSpPr>
        <p:spPr>
          <a:xfrm>
            <a:off x="3970344" y="8829680"/>
            <a:ext cx="3038475" cy="466725"/>
          </a:xfrm>
          <a:prstGeom prst="rect">
            <a:avLst/>
          </a:prstGeom>
        </p:spPr>
        <p:txBody>
          <a:bodyPr vert="horz" lIns="91400" tIns="45698" rIns="91400" bIns="45698" rtlCol="0" anchor="b"/>
          <a:lstStyle>
            <a:lvl1pPr algn="r">
              <a:defRPr sz="1200"/>
            </a:lvl1pPr>
          </a:lstStyle>
          <a:p>
            <a:fld id="{F235C648-75BE-45FA-BD0B-C70B49B86456}" type="slidenum">
              <a:rPr lang="en-IN" smtClean="0"/>
              <a:t>‹#›</a:t>
            </a:fld>
            <a:endParaRPr lang="en-IN"/>
          </a:p>
        </p:txBody>
      </p:sp>
    </p:spTree>
    <p:extLst>
      <p:ext uri="{BB962C8B-B14F-4D97-AF65-F5344CB8AC3E}">
        <p14:creationId xmlns:p14="http://schemas.microsoft.com/office/powerpoint/2010/main" val="4428880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5"/>
            <a:ext cx="3037840" cy="466435"/>
          </a:xfrm>
          <a:prstGeom prst="rect">
            <a:avLst/>
          </a:prstGeom>
        </p:spPr>
        <p:txBody>
          <a:bodyPr vert="horz" lIns="91400" tIns="45698" rIns="91400" bIns="45698" rtlCol="0"/>
          <a:lstStyle>
            <a:lvl1pPr algn="l">
              <a:defRPr sz="1200"/>
            </a:lvl1pPr>
          </a:lstStyle>
          <a:p>
            <a:r>
              <a:rPr lang="en-IN"/>
              <a:t>april22</a:t>
            </a:r>
          </a:p>
        </p:txBody>
      </p:sp>
      <p:sp>
        <p:nvSpPr>
          <p:cNvPr id="3" name="Date Placeholder 2"/>
          <p:cNvSpPr>
            <a:spLocks noGrp="1"/>
          </p:cNvSpPr>
          <p:nvPr>
            <p:ph type="dt" idx="1"/>
          </p:nvPr>
        </p:nvSpPr>
        <p:spPr>
          <a:xfrm>
            <a:off x="3970939" y="5"/>
            <a:ext cx="3037840" cy="466435"/>
          </a:xfrm>
          <a:prstGeom prst="rect">
            <a:avLst/>
          </a:prstGeom>
        </p:spPr>
        <p:txBody>
          <a:bodyPr vert="horz" lIns="91400" tIns="45698" rIns="91400" bIns="45698" rtlCol="0"/>
          <a:lstStyle>
            <a:lvl1pPr algn="r">
              <a:defRPr sz="1200"/>
            </a:lvl1pPr>
          </a:lstStyle>
          <a:p>
            <a:fld id="{95E4FC67-627E-44BE-9F9C-4959A5CC12E8}" type="datetimeFigureOut">
              <a:rPr lang="en-IN" smtClean="0"/>
              <a:t>05-09-2025</a:t>
            </a:fld>
            <a:endParaRPr lang="en-IN"/>
          </a:p>
        </p:txBody>
      </p:sp>
      <p:sp>
        <p:nvSpPr>
          <p:cNvPr id="4" name="Slide Image Placeholder 3"/>
          <p:cNvSpPr>
            <a:spLocks noGrp="1" noRot="1" noChangeAspect="1"/>
          </p:cNvSpPr>
          <p:nvPr>
            <p:ph type="sldImg" idx="2"/>
          </p:nvPr>
        </p:nvSpPr>
        <p:spPr>
          <a:xfrm>
            <a:off x="715963" y="1160463"/>
            <a:ext cx="5578475" cy="3138487"/>
          </a:xfrm>
          <a:prstGeom prst="rect">
            <a:avLst/>
          </a:prstGeom>
          <a:noFill/>
          <a:ln w="12700">
            <a:solidFill>
              <a:prstClr val="black"/>
            </a:solidFill>
          </a:ln>
        </p:spPr>
        <p:txBody>
          <a:bodyPr vert="horz" lIns="91400" tIns="45698" rIns="91400" bIns="45698" rtlCol="0" anchor="ctr"/>
          <a:lstStyle/>
          <a:p>
            <a:endParaRPr lang="en-IN"/>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1400" tIns="45698" rIns="91400" bIns="4569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829970"/>
            <a:ext cx="3037840" cy="466434"/>
          </a:xfrm>
          <a:prstGeom prst="rect">
            <a:avLst/>
          </a:prstGeom>
        </p:spPr>
        <p:txBody>
          <a:bodyPr vert="horz" lIns="91400" tIns="45698" rIns="91400" bIns="45698" rtlCol="0" anchor="b"/>
          <a:lstStyle>
            <a:lvl1pPr algn="l">
              <a:defRPr sz="1200"/>
            </a:lvl1pPr>
          </a:lstStyle>
          <a:p>
            <a:endParaRPr lang="en-IN"/>
          </a:p>
        </p:txBody>
      </p:sp>
      <p:sp>
        <p:nvSpPr>
          <p:cNvPr id="7" name="Slide Number Placeholder 6"/>
          <p:cNvSpPr>
            <a:spLocks noGrp="1"/>
          </p:cNvSpPr>
          <p:nvPr>
            <p:ph type="sldNum" sz="quarter" idx="5"/>
          </p:nvPr>
        </p:nvSpPr>
        <p:spPr>
          <a:xfrm>
            <a:off x="3970939" y="8829970"/>
            <a:ext cx="3037840" cy="466434"/>
          </a:xfrm>
          <a:prstGeom prst="rect">
            <a:avLst/>
          </a:prstGeom>
        </p:spPr>
        <p:txBody>
          <a:bodyPr vert="horz" lIns="91400" tIns="45698" rIns="91400" bIns="45698" rtlCol="0" anchor="b"/>
          <a:lstStyle>
            <a:lvl1pPr algn="r">
              <a:defRPr sz="1200"/>
            </a:lvl1pPr>
          </a:lstStyle>
          <a:p>
            <a:fld id="{F94A22D5-7E72-4A60-A6FA-F891CA84CC14}" type="slidenum">
              <a:rPr lang="en-IN" smtClean="0"/>
              <a:t>‹#›</a:t>
            </a:fld>
            <a:endParaRPr lang="en-IN"/>
          </a:p>
        </p:txBody>
      </p:sp>
    </p:spTree>
    <p:extLst>
      <p:ext uri="{BB962C8B-B14F-4D97-AF65-F5344CB8AC3E}">
        <p14:creationId xmlns:p14="http://schemas.microsoft.com/office/powerpoint/2010/main" val="1852891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2E347-4D87-D5B1-9476-96906FB257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111DBB-19F4-656B-1931-F4F67EA7DF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53645-ED70-E771-0A57-73D19F740065}"/>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1B9E4230-A4A5-7FB2-2DC3-775554E9B5E2}"/>
              </a:ext>
            </a:extLst>
          </p:cNvPr>
          <p:cNvSpPr>
            <a:spLocks noGrp="1"/>
          </p:cNvSpPr>
          <p:nvPr>
            <p:ph type="sldNum" sz="quarter" idx="10"/>
          </p:nvPr>
        </p:nvSpPr>
        <p:spPr/>
        <p:txBody>
          <a:bodyPr/>
          <a:lstStyle/>
          <a:p>
            <a:fld id="{F94A22D5-7E72-4A60-A6FA-F891CA84CC14}" type="slidenum">
              <a:rPr lang="en-IN" smtClean="0"/>
              <a:t>1</a:t>
            </a:fld>
            <a:endParaRPr lang="en-IN"/>
          </a:p>
        </p:txBody>
      </p:sp>
    </p:spTree>
    <p:extLst>
      <p:ext uri="{BB962C8B-B14F-4D97-AF65-F5344CB8AC3E}">
        <p14:creationId xmlns:p14="http://schemas.microsoft.com/office/powerpoint/2010/main" val="4254729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1A1C0-B6DA-2774-6CB6-F9A46F8D94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3370A6-7FED-41DE-659B-144EC5D516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1748EE-EFD4-D820-7340-0BB70CA3C0C6}"/>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F293562C-16C8-ACEB-C403-84DC0462474D}"/>
              </a:ext>
            </a:extLst>
          </p:cNvPr>
          <p:cNvSpPr>
            <a:spLocks noGrp="1"/>
          </p:cNvSpPr>
          <p:nvPr>
            <p:ph type="sldNum" sz="quarter" idx="10"/>
          </p:nvPr>
        </p:nvSpPr>
        <p:spPr/>
        <p:txBody>
          <a:bodyPr/>
          <a:lstStyle/>
          <a:p>
            <a:fld id="{F94A22D5-7E72-4A60-A6FA-F891CA84CC14}" type="slidenum">
              <a:rPr lang="en-IN" smtClean="0"/>
              <a:t>2</a:t>
            </a:fld>
            <a:endParaRPr lang="en-IN"/>
          </a:p>
        </p:txBody>
      </p:sp>
    </p:spTree>
    <p:extLst>
      <p:ext uri="{BB962C8B-B14F-4D97-AF65-F5344CB8AC3E}">
        <p14:creationId xmlns:p14="http://schemas.microsoft.com/office/powerpoint/2010/main" val="777441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9532D-92FD-4DCC-8081-08E51E27EE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D8CC960-732D-49A6-AB2F-40C2AA3F6D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C695408-C26B-4B95-AC0A-8A460B03D251}"/>
              </a:ext>
            </a:extLst>
          </p:cNvPr>
          <p:cNvSpPr>
            <a:spLocks noGrp="1"/>
          </p:cNvSpPr>
          <p:nvPr>
            <p:ph type="dt" sz="half" idx="10"/>
          </p:nvPr>
        </p:nvSpPr>
        <p:spPr/>
        <p:txBody>
          <a:bodyPr/>
          <a:lstStyle/>
          <a:p>
            <a:fld id="{3C7A7CFB-1BC5-4D1E-BC1B-03171E3623D3}" type="datetime1">
              <a:rPr lang="en-IN" smtClean="0"/>
              <a:t>05-09-2025</a:t>
            </a:fld>
            <a:endParaRPr lang="en-IN"/>
          </a:p>
        </p:txBody>
      </p:sp>
      <p:sp>
        <p:nvSpPr>
          <p:cNvPr id="5" name="Footer Placeholder 4">
            <a:extLst>
              <a:ext uri="{FF2B5EF4-FFF2-40B4-BE49-F238E27FC236}">
                <a16:creationId xmlns:a16="http://schemas.microsoft.com/office/drawing/2014/main" id="{3A787F81-E24D-4BD7-A31A-F49EB0C92E46}"/>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B8E4275C-290F-458D-8F83-1351934F9E16}"/>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133978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3FED8-36AD-4FCD-AF9B-232464B0D84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601A8D6-F24F-46DB-8CF9-A1DBBEB0DB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D9EEE0D-4735-4D65-B114-88F24D5C0517}"/>
              </a:ext>
            </a:extLst>
          </p:cNvPr>
          <p:cNvSpPr>
            <a:spLocks noGrp="1"/>
          </p:cNvSpPr>
          <p:nvPr>
            <p:ph type="dt" sz="half" idx="10"/>
          </p:nvPr>
        </p:nvSpPr>
        <p:spPr/>
        <p:txBody>
          <a:bodyPr/>
          <a:lstStyle/>
          <a:p>
            <a:fld id="{D4159D81-453A-4D41-ABFF-5E5DAB24A2CD}" type="datetime1">
              <a:rPr lang="en-IN" smtClean="0"/>
              <a:t>05-09-2025</a:t>
            </a:fld>
            <a:endParaRPr lang="en-IN"/>
          </a:p>
        </p:txBody>
      </p:sp>
      <p:sp>
        <p:nvSpPr>
          <p:cNvPr id="5" name="Footer Placeholder 4">
            <a:extLst>
              <a:ext uri="{FF2B5EF4-FFF2-40B4-BE49-F238E27FC236}">
                <a16:creationId xmlns:a16="http://schemas.microsoft.com/office/drawing/2014/main" id="{54E34AC9-C537-47E4-B8E5-79E709EC6F76}"/>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85C4C922-C596-4B31-B752-B78ED12C5848}"/>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2408977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D22BF8-8F53-4A5E-BD64-E2C8DAB3C46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1C77F65-EBAA-4665-B498-3822967D35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377C752-48CE-48AF-BE21-D86045330E07}"/>
              </a:ext>
            </a:extLst>
          </p:cNvPr>
          <p:cNvSpPr>
            <a:spLocks noGrp="1"/>
          </p:cNvSpPr>
          <p:nvPr>
            <p:ph type="dt" sz="half" idx="10"/>
          </p:nvPr>
        </p:nvSpPr>
        <p:spPr/>
        <p:txBody>
          <a:bodyPr/>
          <a:lstStyle/>
          <a:p>
            <a:fld id="{2B09BCFC-61CE-4093-A3E0-BDD7A01EBBC3}" type="datetime1">
              <a:rPr lang="en-IN" smtClean="0"/>
              <a:t>05-09-2025</a:t>
            </a:fld>
            <a:endParaRPr lang="en-IN"/>
          </a:p>
        </p:txBody>
      </p:sp>
      <p:sp>
        <p:nvSpPr>
          <p:cNvPr id="5" name="Footer Placeholder 4">
            <a:extLst>
              <a:ext uri="{FF2B5EF4-FFF2-40B4-BE49-F238E27FC236}">
                <a16:creationId xmlns:a16="http://schemas.microsoft.com/office/drawing/2014/main" id="{A8B7B07C-5F4A-4116-9113-A0CB1B7E918F}"/>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0979B11D-2B41-4163-B151-BF5BA43C3EDC}"/>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2489142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E78B5-BAF2-4739-ACD7-DEC5059B0D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E4C122C-F2F2-4726-9A88-185546E5A3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42EBE0-07AB-4089-BBEE-4CAFA2C18B28}"/>
              </a:ext>
            </a:extLst>
          </p:cNvPr>
          <p:cNvSpPr>
            <a:spLocks noGrp="1"/>
          </p:cNvSpPr>
          <p:nvPr>
            <p:ph type="dt" sz="half" idx="10"/>
          </p:nvPr>
        </p:nvSpPr>
        <p:spPr/>
        <p:txBody>
          <a:bodyPr/>
          <a:lstStyle/>
          <a:p>
            <a:fld id="{55B83145-C715-4266-873D-AD2AEFD61016}" type="datetime1">
              <a:rPr lang="en-IN" smtClean="0"/>
              <a:t>05-09-2025</a:t>
            </a:fld>
            <a:endParaRPr lang="en-IN"/>
          </a:p>
        </p:txBody>
      </p:sp>
      <p:sp>
        <p:nvSpPr>
          <p:cNvPr id="5" name="Footer Placeholder 4">
            <a:extLst>
              <a:ext uri="{FF2B5EF4-FFF2-40B4-BE49-F238E27FC236}">
                <a16:creationId xmlns:a16="http://schemas.microsoft.com/office/drawing/2014/main" id="{B8DEB73A-5566-4912-9F7B-162388EDC1B0}"/>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0DE94D96-7EAE-46F1-A532-35DADB792DFC}"/>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1375643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E123F-EF1E-4902-BF38-99D67D3E96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C8C9438-F982-4AA9-92DF-2CF87E39FA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F35F91-033C-43EB-85C1-1EC213355666}"/>
              </a:ext>
            </a:extLst>
          </p:cNvPr>
          <p:cNvSpPr>
            <a:spLocks noGrp="1"/>
          </p:cNvSpPr>
          <p:nvPr>
            <p:ph type="dt" sz="half" idx="10"/>
          </p:nvPr>
        </p:nvSpPr>
        <p:spPr/>
        <p:txBody>
          <a:bodyPr/>
          <a:lstStyle/>
          <a:p>
            <a:fld id="{052C7202-E1B6-4014-ADDF-9EDA7CF3F47D}" type="datetime1">
              <a:rPr lang="en-IN" smtClean="0"/>
              <a:t>05-09-2025</a:t>
            </a:fld>
            <a:endParaRPr lang="en-IN"/>
          </a:p>
        </p:txBody>
      </p:sp>
      <p:sp>
        <p:nvSpPr>
          <p:cNvPr id="5" name="Footer Placeholder 4">
            <a:extLst>
              <a:ext uri="{FF2B5EF4-FFF2-40B4-BE49-F238E27FC236}">
                <a16:creationId xmlns:a16="http://schemas.microsoft.com/office/drawing/2014/main" id="{61E2FF52-FA3F-42A5-8A83-122AF3F4B939}"/>
              </a:ext>
            </a:extLst>
          </p:cNvPr>
          <p:cNvSpPr>
            <a:spLocks noGrp="1"/>
          </p:cNvSpPr>
          <p:nvPr>
            <p:ph type="ftr" sz="quarter" idx="11"/>
          </p:nvPr>
        </p:nvSpPr>
        <p:spPr/>
        <p:txBody>
          <a:bodyPr/>
          <a:lstStyle/>
          <a:p>
            <a:r>
              <a:rPr lang="en-IN"/>
              <a:t>For Private Circulation Only</a:t>
            </a:r>
          </a:p>
        </p:txBody>
      </p:sp>
      <p:sp>
        <p:nvSpPr>
          <p:cNvPr id="6" name="Slide Number Placeholder 5">
            <a:extLst>
              <a:ext uri="{FF2B5EF4-FFF2-40B4-BE49-F238E27FC236}">
                <a16:creationId xmlns:a16="http://schemas.microsoft.com/office/drawing/2014/main" id="{6928BB86-4553-4B75-9591-4EB5837A78A6}"/>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1331752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F3238-261C-492C-B857-4B756C0BA97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D0A2B04-C969-4482-93C4-8C024CF6DC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C86F832-6933-4C16-BF6A-A142ACA323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1A8DC4F-5691-4112-AFD2-64BC1369E031}"/>
              </a:ext>
            </a:extLst>
          </p:cNvPr>
          <p:cNvSpPr>
            <a:spLocks noGrp="1"/>
          </p:cNvSpPr>
          <p:nvPr>
            <p:ph type="dt" sz="half" idx="10"/>
          </p:nvPr>
        </p:nvSpPr>
        <p:spPr/>
        <p:txBody>
          <a:bodyPr/>
          <a:lstStyle/>
          <a:p>
            <a:fld id="{B947EC92-B526-42BC-BCC6-2C4DC4E6AFE7}" type="datetime1">
              <a:rPr lang="en-IN" smtClean="0"/>
              <a:t>05-09-2025</a:t>
            </a:fld>
            <a:endParaRPr lang="en-IN"/>
          </a:p>
        </p:txBody>
      </p:sp>
      <p:sp>
        <p:nvSpPr>
          <p:cNvPr id="6" name="Footer Placeholder 5">
            <a:extLst>
              <a:ext uri="{FF2B5EF4-FFF2-40B4-BE49-F238E27FC236}">
                <a16:creationId xmlns:a16="http://schemas.microsoft.com/office/drawing/2014/main" id="{F5032EB0-D1A0-48DE-A84E-9179440245BE}"/>
              </a:ext>
            </a:extLst>
          </p:cNvPr>
          <p:cNvSpPr>
            <a:spLocks noGrp="1"/>
          </p:cNvSpPr>
          <p:nvPr>
            <p:ph type="ftr" sz="quarter" idx="11"/>
          </p:nvPr>
        </p:nvSpPr>
        <p:spPr/>
        <p:txBody>
          <a:bodyPr/>
          <a:lstStyle/>
          <a:p>
            <a:r>
              <a:rPr lang="en-IN"/>
              <a:t>For Private Circulation Only</a:t>
            </a:r>
          </a:p>
        </p:txBody>
      </p:sp>
      <p:sp>
        <p:nvSpPr>
          <p:cNvPr id="7" name="Slide Number Placeholder 6">
            <a:extLst>
              <a:ext uri="{FF2B5EF4-FFF2-40B4-BE49-F238E27FC236}">
                <a16:creationId xmlns:a16="http://schemas.microsoft.com/office/drawing/2014/main" id="{CA01D1CD-0383-40DD-8E26-0BD04C4C8EA3}"/>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304992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205F0-5070-48C4-A12B-99014C3CE50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081A2FA-88E7-42A1-9CA4-0E3C790881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1235B3-9D55-4967-B89D-2C7791FB37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438BFC4-BC3E-4B32-ABE6-E9EA74C753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B2EFFC-C95E-4051-9AFA-0AB41E2EE4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8D465C8-DA83-43E1-9541-ED1228811935}"/>
              </a:ext>
            </a:extLst>
          </p:cNvPr>
          <p:cNvSpPr>
            <a:spLocks noGrp="1"/>
          </p:cNvSpPr>
          <p:nvPr>
            <p:ph type="dt" sz="half" idx="10"/>
          </p:nvPr>
        </p:nvSpPr>
        <p:spPr/>
        <p:txBody>
          <a:bodyPr/>
          <a:lstStyle/>
          <a:p>
            <a:fld id="{45BD5D72-50DD-4357-8523-56E2AA96A478}" type="datetime1">
              <a:rPr lang="en-IN" smtClean="0"/>
              <a:t>05-09-2025</a:t>
            </a:fld>
            <a:endParaRPr lang="en-IN"/>
          </a:p>
        </p:txBody>
      </p:sp>
      <p:sp>
        <p:nvSpPr>
          <p:cNvPr id="8" name="Footer Placeholder 7">
            <a:extLst>
              <a:ext uri="{FF2B5EF4-FFF2-40B4-BE49-F238E27FC236}">
                <a16:creationId xmlns:a16="http://schemas.microsoft.com/office/drawing/2014/main" id="{E06017EE-B6B9-43F1-950A-BE4D9D815C05}"/>
              </a:ext>
            </a:extLst>
          </p:cNvPr>
          <p:cNvSpPr>
            <a:spLocks noGrp="1"/>
          </p:cNvSpPr>
          <p:nvPr>
            <p:ph type="ftr" sz="quarter" idx="11"/>
          </p:nvPr>
        </p:nvSpPr>
        <p:spPr/>
        <p:txBody>
          <a:bodyPr/>
          <a:lstStyle/>
          <a:p>
            <a:r>
              <a:rPr lang="en-IN"/>
              <a:t>For Private Circulation Only</a:t>
            </a:r>
          </a:p>
        </p:txBody>
      </p:sp>
      <p:sp>
        <p:nvSpPr>
          <p:cNvPr id="9" name="Slide Number Placeholder 8">
            <a:extLst>
              <a:ext uri="{FF2B5EF4-FFF2-40B4-BE49-F238E27FC236}">
                <a16:creationId xmlns:a16="http://schemas.microsoft.com/office/drawing/2014/main" id="{851CCF8B-445B-4B30-A49C-A8FAF6CF47F5}"/>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2265919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7191B-BE6D-4662-B2DA-46F7BB2B8C1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993EAA5-4550-409F-942F-4E9381D00654}"/>
              </a:ext>
            </a:extLst>
          </p:cNvPr>
          <p:cNvSpPr>
            <a:spLocks noGrp="1"/>
          </p:cNvSpPr>
          <p:nvPr>
            <p:ph type="dt" sz="half" idx="10"/>
          </p:nvPr>
        </p:nvSpPr>
        <p:spPr/>
        <p:txBody>
          <a:bodyPr/>
          <a:lstStyle/>
          <a:p>
            <a:fld id="{6F5AEF4B-22A9-4C92-8DB1-43871C7C8AED}" type="datetime1">
              <a:rPr lang="en-IN" smtClean="0"/>
              <a:t>05-09-2025</a:t>
            </a:fld>
            <a:endParaRPr lang="en-IN"/>
          </a:p>
        </p:txBody>
      </p:sp>
      <p:sp>
        <p:nvSpPr>
          <p:cNvPr id="4" name="Footer Placeholder 3">
            <a:extLst>
              <a:ext uri="{FF2B5EF4-FFF2-40B4-BE49-F238E27FC236}">
                <a16:creationId xmlns:a16="http://schemas.microsoft.com/office/drawing/2014/main" id="{CF7DAA7C-043D-4958-A01E-26AC99DC0ED0}"/>
              </a:ext>
            </a:extLst>
          </p:cNvPr>
          <p:cNvSpPr>
            <a:spLocks noGrp="1"/>
          </p:cNvSpPr>
          <p:nvPr>
            <p:ph type="ftr" sz="quarter" idx="11"/>
          </p:nvPr>
        </p:nvSpPr>
        <p:spPr/>
        <p:txBody>
          <a:bodyPr/>
          <a:lstStyle/>
          <a:p>
            <a:r>
              <a:rPr lang="en-IN"/>
              <a:t>For Private Circulation Only</a:t>
            </a:r>
          </a:p>
        </p:txBody>
      </p:sp>
      <p:sp>
        <p:nvSpPr>
          <p:cNvPr id="5" name="Slide Number Placeholder 4">
            <a:extLst>
              <a:ext uri="{FF2B5EF4-FFF2-40B4-BE49-F238E27FC236}">
                <a16:creationId xmlns:a16="http://schemas.microsoft.com/office/drawing/2014/main" id="{7D930AE8-B2AF-46A1-9BFB-C69E369DE812}"/>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1594459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32677E-82A4-451F-AB3B-7486F9A911DC}"/>
              </a:ext>
            </a:extLst>
          </p:cNvPr>
          <p:cNvSpPr>
            <a:spLocks noGrp="1"/>
          </p:cNvSpPr>
          <p:nvPr>
            <p:ph type="dt" sz="half" idx="10"/>
          </p:nvPr>
        </p:nvSpPr>
        <p:spPr/>
        <p:txBody>
          <a:bodyPr/>
          <a:lstStyle/>
          <a:p>
            <a:fld id="{7316CDE1-E50E-411F-A6D0-D0B67C537488}" type="datetime1">
              <a:rPr lang="en-IN" smtClean="0"/>
              <a:t>05-09-2025</a:t>
            </a:fld>
            <a:endParaRPr lang="en-IN"/>
          </a:p>
        </p:txBody>
      </p:sp>
      <p:sp>
        <p:nvSpPr>
          <p:cNvPr id="3" name="Footer Placeholder 2">
            <a:extLst>
              <a:ext uri="{FF2B5EF4-FFF2-40B4-BE49-F238E27FC236}">
                <a16:creationId xmlns:a16="http://schemas.microsoft.com/office/drawing/2014/main" id="{168CFC15-E394-47B9-BC24-7E61FD381DFD}"/>
              </a:ext>
            </a:extLst>
          </p:cNvPr>
          <p:cNvSpPr>
            <a:spLocks noGrp="1"/>
          </p:cNvSpPr>
          <p:nvPr>
            <p:ph type="ftr" sz="quarter" idx="11"/>
          </p:nvPr>
        </p:nvSpPr>
        <p:spPr/>
        <p:txBody>
          <a:bodyPr/>
          <a:lstStyle/>
          <a:p>
            <a:r>
              <a:rPr lang="en-IN"/>
              <a:t>For Private Circulation Only</a:t>
            </a:r>
          </a:p>
        </p:txBody>
      </p:sp>
      <p:sp>
        <p:nvSpPr>
          <p:cNvPr id="4" name="Slide Number Placeholder 3">
            <a:extLst>
              <a:ext uri="{FF2B5EF4-FFF2-40B4-BE49-F238E27FC236}">
                <a16:creationId xmlns:a16="http://schemas.microsoft.com/office/drawing/2014/main" id="{17794C16-F415-4748-B733-ED3FF73DD404}"/>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630645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0D084-4627-4020-BD3A-7ED9297336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5679646-89DE-44D7-8CC2-69A46BE1D2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7B06A97-1124-4313-8B3E-49759A3DE0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8D1C39-6C5C-4FFD-ADFB-F4455354A1E5}"/>
              </a:ext>
            </a:extLst>
          </p:cNvPr>
          <p:cNvSpPr>
            <a:spLocks noGrp="1"/>
          </p:cNvSpPr>
          <p:nvPr>
            <p:ph type="dt" sz="half" idx="10"/>
          </p:nvPr>
        </p:nvSpPr>
        <p:spPr/>
        <p:txBody>
          <a:bodyPr/>
          <a:lstStyle/>
          <a:p>
            <a:fld id="{9002ACC0-A8B9-48CE-93BC-61CF815B548C}" type="datetime1">
              <a:rPr lang="en-IN" smtClean="0"/>
              <a:t>05-09-2025</a:t>
            </a:fld>
            <a:endParaRPr lang="en-IN"/>
          </a:p>
        </p:txBody>
      </p:sp>
      <p:sp>
        <p:nvSpPr>
          <p:cNvPr id="6" name="Footer Placeholder 5">
            <a:extLst>
              <a:ext uri="{FF2B5EF4-FFF2-40B4-BE49-F238E27FC236}">
                <a16:creationId xmlns:a16="http://schemas.microsoft.com/office/drawing/2014/main" id="{F77352A0-93B3-43A0-8A90-E72470992353}"/>
              </a:ext>
            </a:extLst>
          </p:cNvPr>
          <p:cNvSpPr>
            <a:spLocks noGrp="1"/>
          </p:cNvSpPr>
          <p:nvPr>
            <p:ph type="ftr" sz="quarter" idx="11"/>
          </p:nvPr>
        </p:nvSpPr>
        <p:spPr/>
        <p:txBody>
          <a:bodyPr/>
          <a:lstStyle/>
          <a:p>
            <a:r>
              <a:rPr lang="en-IN"/>
              <a:t>For Private Circulation Only</a:t>
            </a:r>
          </a:p>
        </p:txBody>
      </p:sp>
      <p:sp>
        <p:nvSpPr>
          <p:cNvPr id="7" name="Slide Number Placeholder 6">
            <a:extLst>
              <a:ext uri="{FF2B5EF4-FFF2-40B4-BE49-F238E27FC236}">
                <a16:creationId xmlns:a16="http://schemas.microsoft.com/office/drawing/2014/main" id="{5F1B3AAC-306B-4783-BE08-416CA8E03A5F}"/>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945170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2DEC8-455A-4EA2-B2A6-65793D874F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3851A49-F65F-4D9F-B0F3-44642E3DA0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E6C7BD0-D086-416D-A4B7-EBE6D432BE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0D66C9-25DD-4D65-8411-7AE4B0C1FA98}"/>
              </a:ext>
            </a:extLst>
          </p:cNvPr>
          <p:cNvSpPr>
            <a:spLocks noGrp="1"/>
          </p:cNvSpPr>
          <p:nvPr>
            <p:ph type="dt" sz="half" idx="10"/>
          </p:nvPr>
        </p:nvSpPr>
        <p:spPr/>
        <p:txBody>
          <a:bodyPr/>
          <a:lstStyle/>
          <a:p>
            <a:fld id="{4C3B06FE-45F1-4BDD-A2A4-C4FDAC093136}" type="datetime1">
              <a:rPr lang="en-IN" smtClean="0"/>
              <a:t>05-09-2025</a:t>
            </a:fld>
            <a:endParaRPr lang="en-IN"/>
          </a:p>
        </p:txBody>
      </p:sp>
      <p:sp>
        <p:nvSpPr>
          <p:cNvPr id="6" name="Footer Placeholder 5">
            <a:extLst>
              <a:ext uri="{FF2B5EF4-FFF2-40B4-BE49-F238E27FC236}">
                <a16:creationId xmlns:a16="http://schemas.microsoft.com/office/drawing/2014/main" id="{185B5960-C552-4356-A284-06BCAE44BE28}"/>
              </a:ext>
            </a:extLst>
          </p:cNvPr>
          <p:cNvSpPr>
            <a:spLocks noGrp="1"/>
          </p:cNvSpPr>
          <p:nvPr>
            <p:ph type="ftr" sz="quarter" idx="11"/>
          </p:nvPr>
        </p:nvSpPr>
        <p:spPr/>
        <p:txBody>
          <a:bodyPr/>
          <a:lstStyle/>
          <a:p>
            <a:r>
              <a:rPr lang="en-IN"/>
              <a:t>For Private Circulation Only</a:t>
            </a:r>
          </a:p>
        </p:txBody>
      </p:sp>
      <p:sp>
        <p:nvSpPr>
          <p:cNvPr id="7" name="Slide Number Placeholder 6">
            <a:extLst>
              <a:ext uri="{FF2B5EF4-FFF2-40B4-BE49-F238E27FC236}">
                <a16:creationId xmlns:a16="http://schemas.microsoft.com/office/drawing/2014/main" id="{6FF31F08-713D-4A59-BBEB-ABDC12D31EF2}"/>
              </a:ext>
            </a:extLst>
          </p:cNvPr>
          <p:cNvSpPr>
            <a:spLocks noGrp="1"/>
          </p:cNvSpPr>
          <p:nvPr>
            <p:ph type="sldNum" sz="quarter" idx="12"/>
          </p:nvPr>
        </p:nvSpPr>
        <p:spPr/>
        <p:txBody>
          <a:bodyPr/>
          <a:lstStyle/>
          <a:p>
            <a:fld id="{BDBEF885-EF7A-4243-886A-CACF49513C63}" type="slidenum">
              <a:rPr lang="en-IN" smtClean="0"/>
              <a:t>‹#›</a:t>
            </a:fld>
            <a:endParaRPr lang="en-IN"/>
          </a:p>
        </p:txBody>
      </p:sp>
    </p:spTree>
    <p:extLst>
      <p:ext uri="{BB962C8B-B14F-4D97-AF65-F5344CB8AC3E}">
        <p14:creationId xmlns:p14="http://schemas.microsoft.com/office/powerpoint/2010/main" val="3040550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846B4A-5E79-4A16-B462-269ED2CA05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6717430-6394-49B7-951B-FF582B2754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9EA4014-4BA4-43EA-8C45-C43D86DE9A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726C9-A0C4-4B29-B38E-2F9AA5CC1E86}" type="datetime1">
              <a:rPr lang="en-IN" smtClean="0"/>
              <a:t>05-09-2025</a:t>
            </a:fld>
            <a:endParaRPr lang="en-IN"/>
          </a:p>
        </p:txBody>
      </p:sp>
      <p:sp>
        <p:nvSpPr>
          <p:cNvPr id="5" name="Footer Placeholder 4">
            <a:extLst>
              <a:ext uri="{FF2B5EF4-FFF2-40B4-BE49-F238E27FC236}">
                <a16:creationId xmlns:a16="http://schemas.microsoft.com/office/drawing/2014/main" id="{2562FF18-69E1-487C-8DBF-257F79585F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For Private Circulation Only</a:t>
            </a:r>
          </a:p>
        </p:txBody>
      </p:sp>
      <p:sp>
        <p:nvSpPr>
          <p:cNvPr id="6" name="Slide Number Placeholder 5">
            <a:extLst>
              <a:ext uri="{FF2B5EF4-FFF2-40B4-BE49-F238E27FC236}">
                <a16:creationId xmlns:a16="http://schemas.microsoft.com/office/drawing/2014/main" id="{753757A6-5DAD-4BFF-90A3-A72A6CB381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BEF885-EF7A-4243-886A-CACF49513C63}" type="slidenum">
              <a:rPr lang="en-IN" smtClean="0"/>
              <a:t>‹#›</a:t>
            </a:fld>
            <a:endParaRPr lang="en-IN"/>
          </a:p>
        </p:txBody>
      </p:sp>
    </p:spTree>
    <p:extLst>
      <p:ext uri="{BB962C8B-B14F-4D97-AF65-F5344CB8AC3E}">
        <p14:creationId xmlns:p14="http://schemas.microsoft.com/office/powerpoint/2010/main" val="2055293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3EE6B-6322-278C-644A-812F4F44E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5A9198-FBD3-6E34-CE5D-E4C3CB6241DE}"/>
              </a:ext>
            </a:extLst>
          </p:cNvPr>
          <p:cNvSpPr>
            <a:spLocks noGrp="1"/>
          </p:cNvSpPr>
          <p:nvPr>
            <p:ph type="title"/>
          </p:nvPr>
        </p:nvSpPr>
        <p:spPr>
          <a:xfrm>
            <a:off x="838200" y="365126"/>
            <a:ext cx="10515600" cy="920336"/>
          </a:xfrm>
        </p:spPr>
        <p:txBody>
          <a:bodyPr>
            <a:normAutofit/>
          </a:bodyPr>
          <a:lstStyle/>
          <a:p>
            <a:r>
              <a:rPr lang="en-IN" sz="2800" b="1" dirty="0">
                <a:solidFill>
                  <a:srgbClr val="002060"/>
                </a:solidFill>
              </a:rPr>
              <a:t> </a:t>
            </a:r>
          </a:p>
        </p:txBody>
      </p:sp>
      <p:cxnSp>
        <p:nvCxnSpPr>
          <p:cNvPr id="11" name="Straight Connector 10">
            <a:extLst>
              <a:ext uri="{FF2B5EF4-FFF2-40B4-BE49-F238E27FC236}">
                <a16:creationId xmlns:a16="http://schemas.microsoft.com/office/drawing/2014/main" id="{D46E7546-25B3-2FA1-90AB-83248362EA7D}"/>
              </a:ext>
            </a:extLst>
          </p:cNvPr>
          <p:cNvCxnSpPr>
            <a:cxnSpLocks/>
          </p:cNvCxnSpPr>
          <p:nvPr/>
        </p:nvCxnSpPr>
        <p:spPr>
          <a:xfrm>
            <a:off x="876199" y="6569975"/>
            <a:ext cx="1043960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2">
            <a:extLst>
              <a:ext uri="{FF2B5EF4-FFF2-40B4-BE49-F238E27FC236}">
                <a16:creationId xmlns:a16="http://schemas.microsoft.com/office/drawing/2014/main" id="{A6BCA5BF-46D2-5389-69CA-7FB61FA64241}"/>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saturation sat="33000"/>
                    </a14:imgEffect>
                  </a14:imgLayer>
                </a14:imgProps>
              </a:ext>
            </a:extLst>
          </a:blip>
          <a:srcRect/>
          <a:stretch>
            <a:fillRect/>
          </a:stretch>
        </p:blipFill>
        <p:spPr bwMode="auto">
          <a:xfrm>
            <a:off x="10471809" y="287594"/>
            <a:ext cx="928662" cy="642534"/>
          </a:xfrm>
          <a:prstGeom prst="rect">
            <a:avLst/>
          </a:prstGeom>
          <a:noFill/>
          <a:ln w="9525">
            <a:noFill/>
            <a:miter lim="800000"/>
            <a:headEnd/>
            <a:tailEnd/>
          </a:ln>
          <a:effectLst/>
        </p:spPr>
      </p:pic>
      <p:sp>
        <p:nvSpPr>
          <p:cNvPr id="3" name="TextBox 2">
            <a:extLst>
              <a:ext uri="{FF2B5EF4-FFF2-40B4-BE49-F238E27FC236}">
                <a16:creationId xmlns:a16="http://schemas.microsoft.com/office/drawing/2014/main" id="{EC2600F7-AC10-15E8-5C2B-084B8F611454}"/>
              </a:ext>
            </a:extLst>
          </p:cNvPr>
          <p:cNvSpPr txBox="1"/>
          <p:nvPr/>
        </p:nvSpPr>
        <p:spPr>
          <a:xfrm>
            <a:off x="838697" y="636981"/>
            <a:ext cx="5620826" cy="307777"/>
          </a:xfrm>
          <a:prstGeom prst="rect">
            <a:avLst/>
          </a:prstGeom>
          <a:noFill/>
        </p:spPr>
        <p:txBody>
          <a:bodyPr wrap="square" rtlCol="0">
            <a:spAutoFit/>
          </a:bodyPr>
          <a:lstStyle/>
          <a:p>
            <a:r>
              <a:rPr lang="en-IN" sz="1400" b="1" dirty="0"/>
              <a:t>1. Fund Manager’s Commentary</a:t>
            </a:r>
          </a:p>
        </p:txBody>
      </p:sp>
      <p:cxnSp>
        <p:nvCxnSpPr>
          <p:cNvPr id="15" name="Straight Connector 14">
            <a:extLst>
              <a:ext uri="{FF2B5EF4-FFF2-40B4-BE49-F238E27FC236}">
                <a16:creationId xmlns:a16="http://schemas.microsoft.com/office/drawing/2014/main" id="{8696DB66-BED9-54A8-53C7-246D90DA8FF9}"/>
              </a:ext>
            </a:extLst>
          </p:cNvPr>
          <p:cNvCxnSpPr>
            <a:cxnSpLocks/>
          </p:cNvCxnSpPr>
          <p:nvPr/>
        </p:nvCxnSpPr>
        <p:spPr>
          <a:xfrm>
            <a:off x="914198" y="1007165"/>
            <a:ext cx="1043960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Slide Number Placeholder 5">
            <a:extLst>
              <a:ext uri="{FF2B5EF4-FFF2-40B4-BE49-F238E27FC236}">
                <a16:creationId xmlns:a16="http://schemas.microsoft.com/office/drawing/2014/main" id="{FE0B6D5A-3760-364A-31A6-34553AC67897}"/>
              </a:ext>
            </a:extLst>
          </p:cNvPr>
          <p:cNvSpPr>
            <a:spLocks noGrp="1"/>
          </p:cNvSpPr>
          <p:nvPr>
            <p:ph type="sldNum" sz="quarter" idx="12"/>
          </p:nvPr>
        </p:nvSpPr>
        <p:spPr>
          <a:xfrm>
            <a:off x="8610600" y="6486980"/>
            <a:ext cx="2743200" cy="365125"/>
          </a:xfrm>
        </p:spPr>
        <p:txBody>
          <a:bodyPr/>
          <a:lstStyle/>
          <a:p>
            <a:fld id="{BDBEF885-EF7A-4243-886A-CACF49513C63}" type="slidenum">
              <a:rPr lang="en-IN" sz="1000" smtClean="0">
                <a:solidFill>
                  <a:schemeClr val="tx1"/>
                </a:solidFill>
              </a:rPr>
              <a:t>1</a:t>
            </a:fld>
            <a:endParaRPr lang="en-IN" sz="1000" dirty="0">
              <a:solidFill>
                <a:schemeClr val="tx1"/>
              </a:solidFill>
            </a:endParaRPr>
          </a:p>
        </p:txBody>
      </p:sp>
      <p:sp>
        <p:nvSpPr>
          <p:cNvPr id="6" name="TextBox 5">
            <a:extLst>
              <a:ext uri="{FF2B5EF4-FFF2-40B4-BE49-F238E27FC236}">
                <a16:creationId xmlns:a16="http://schemas.microsoft.com/office/drawing/2014/main" id="{8787DA13-9A82-02F9-AD3F-C0FFA8743EE3}"/>
              </a:ext>
            </a:extLst>
          </p:cNvPr>
          <p:cNvSpPr txBox="1"/>
          <p:nvPr/>
        </p:nvSpPr>
        <p:spPr>
          <a:xfrm>
            <a:off x="805893" y="6560932"/>
            <a:ext cx="4728488" cy="215444"/>
          </a:xfrm>
          <a:prstGeom prst="rect">
            <a:avLst/>
          </a:prstGeom>
          <a:noFill/>
        </p:spPr>
        <p:txBody>
          <a:bodyPr wrap="square" rtlCol="0">
            <a:spAutoFit/>
          </a:bodyPr>
          <a:lstStyle/>
          <a:p>
            <a:r>
              <a:rPr lang="en-US" sz="800" dirty="0"/>
              <a:t>For Private Circulation Only. Strictly Confidential. Not for Public Distribution.</a:t>
            </a:r>
          </a:p>
        </p:txBody>
      </p:sp>
      <p:sp>
        <p:nvSpPr>
          <p:cNvPr id="16" name="TextBox 15">
            <a:extLst>
              <a:ext uri="{FF2B5EF4-FFF2-40B4-BE49-F238E27FC236}">
                <a16:creationId xmlns:a16="http://schemas.microsoft.com/office/drawing/2014/main" id="{A418DF77-BB3F-E0A4-4910-386A66A91BA6}"/>
              </a:ext>
            </a:extLst>
          </p:cNvPr>
          <p:cNvSpPr txBox="1"/>
          <p:nvPr/>
        </p:nvSpPr>
        <p:spPr>
          <a:xfrm>
            <a:off x="884014" y="963697"/>
            <a:ext cx="10515600" cy="1298817"/>
          </a:xfrm>
          <a:prstGeom prst="rect">
            <a:avLst/>
          </a:prstGeom>
          <a:noFill/>
        </p:spPr>
        <p:txBody>
          <a:bodyPr wrap="square">
            <a:spAutoFit/>
          </a:bodyPr>
          <a:lstStyle/>
          <a:p>
            <a:pPr algn="just"/>
            <a:r>
              <a:rPr lang="en-IN" sz="1120" dirty="0"/>
              <a:t>The Girik Multicap Growth Equity Strategy is inspired by the CANSLIM philosophy of stock picking developed by American investor William J. O’Neil. The goal of this strategy is to identify leading companies from leading industry groups that show sharp acceleration in earnings, newness in products or change in management and suggests buying them at the right price with enough margin of safety ahead of the company’s major stock price advance.</a:t>
            </a:r>
          </a:p>
          <a:p>
            <a:pPr algn="just"/>
            <a:endParaRPr lang="en-IN" sz="1120" dirty="0"/>
          </a:p>
          <a:p>
            <a:pPr algn="just"/>
            <a:r>
              <a:rPr lang="en-IN" sz="1120" dirty="0"/>
              <a:t>The NIFTY 50 peaked on 27</a:t>
            </a:r>
            <a:r>
              <a:rPr lang="en-IN" sz="1120" baseline="30000" dirty="0"/>
              <a:t>th</a:t>
            </a:r>
            <a:r>
              <a:rPr lang="en-IN" sz="1120" dirty="0"/>
              <a:t> September 2024 at 26277.35, and has not recovered and failed to make a new high ever since. Since then, we have witnessed a “churn in the markets”. Several sectors that had performed admirably (such as Defence, EMS, Railways, Capital Goods, etc.) have gone into a sideways consolidation or “base”. This is normal after a significant run up in a relatively short period of time, while earnings play catch up.</a:t>
            </a:r>
          </a:p>
        </p:txBody>
      </p:sp>
      <p:sp>
        <p:nvSpPr>
          <p:cNvPr id="18" name="TextBox 5">
            <a:extLst>
              <a:ext uri="{FF2B5EF4-FFF2-40B4-BE49-F238E27FC236}">
                <a16:creationId xmlns:a16="http://schemas.microsoft.com/office/drawing/2014/main" id="{484922A9-39BA-54BE-F7DE-2EB5C57C91F7}"/>
              </a:ext>
            </a:extLst>
          </p:cNvPr>
          <p:cNvSpPr txBox="1"/>
          <p:nvPr/>
        </p:nvSpPr>
        <p:spPr>
          <a:xfrm>
            <a:off x="10777416" y="6345488"/>
            <a:ext cx="538385" cy="21544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i="1" dirty="0" err="1"/>
              <a:t>contd</a:t>
            </a:r>
            <a:r>
              <a:rPr lang="en-US" sz="800" i="1" dirty="0"/>
              <a:t>…</a:t>
            </a:r>
            <a:endParaRPr lang="en-IN" sz="800" i="1" dirty="0"/>
          </a:p>
        </p:txBody>
      </p:sp>
      <p:graphicFrame>
        <p:nvGraphicFramePr>
          <p:cNvPr id="4" name="Table 3">
            <a:extLst>
              <a:ext uri="{FF2B5EF4-FFF2-40B4-BE49-F238E27FC236}">
                <a16:creationId xmlns:a16="http://schemas.microsoft.com/office/drawing/2014/main" id="{0481C329-44E3-6846-E9A1-49D41CECB07D}"/>
              </a:ext>
            </a:extLst>
          </p:cNvPr>
          <p:cNvGraphicFramePr>
            <a:graphicFrameLocks noGrp="1"/>
          </p:cNvGraphicFramePr>
          <p:nvPr>
            <p:extLst>
              <p:ext uri="{D42A27DB-BD31-4B8C-83A1-F6EECF244321}">
                <p14:modId xmlns:p14="http://schemas.microsoft.com/office/powerpoint/2010/main" val="3388555371"/>
              </p:ext>
            </p:extLst>
          </p:nvPr>
        </p:nvGraphicFramePr>
        <p:xfrm>
          <a:off x="939599" y="2313681"/>
          <a:ext cx="10460015" cy="1511435"/>
        </p:xfrm>
        <a:graphic>
          <a:graphicData uri="http://schemas.openxmlformats.org/drawingml/2006/table">
            <a:tbl>
              <a:tblPr>
                <a:tableStyleId>{5C22544A-7EE6-4342-B048-85BDC9FD1C3A}</a:tableStyleId>
              </a:tblPr>
              <a:tblGrid>
                <a:gridCol w="2092003">
                  <a:extLst>
                    <a:ext uri="{9D8B030D-6E8A-4147-A177-3AD203B41FA5}">
                      <a16:colId xmlns:a16="http://schemas.microsoft.com/office/drawing/2014/main" val="1414585176"/>
                    </a:ext>
                  </a:extLst>
                </a:gridCol>
                <a:gridCol w="2092003">
                  <a:extLst>
                    <a:ext uri="{9D8B030D-6E8A-4147-A177-3AD203B41FA5}">
                      <a16:colId xmlns:a16="http://schemas.microsoft.com/office/drawing/2014/main" val="351054968"/>
                    </a:ext>
                  </a:extLst>
                </a:gridCol>
                <a:gridCol w="2092003">
                  <a:extLst>
                    <a:ext uri="{9D8B030D-6E8A-4147-A177-3AD203B41FA5}">
                      <a16:colId xmlns:a16="http://schemas.microsoft.com/office/drawing/2014/main" val="2418636224"/>
                    </a:ext>
                  </a:extLst>
                </a:gridCol>
                <a:gridCol w="2092003">
                  <a:extLst>
                    <a:ext uri="{9D8B030D-6E8A-4147-A177-3AD203B41FA5}">
                      <a16:colId xmlns:a16="http://schemas.microsoft.com/office/drawing/2014/main" val="3679936934"/>
                    </a:ext>
                  </a:extLst>
                </a:gridCol>
                <a:gridCol w="2092003">
                  <a:extLst>
                    <a:ext uri="{9D8B030D-6E8A-4147-A177-3AD203B41FA5}">
                      <a16:colId xmlns:a16="http://schemas.microsoft.com/office/drawing/2014/main" val="3075929408"/>
                    </a:ext>
                  </a:extLst>
                </a:gridCol>
              </a:tblGrid>
              <a:tr h="302287">
                <a:tc>
                  <a:txBody>
                    <a:bodyPr/>
                    <a:lstStyle/>
                    <a:p>
                      <a:pPr algn="just" fontAlgn="b">
                        <a:buNone/>
                      </a:pPr>
                      <a:r>
                        <a:rPr lang="en-IN" sz="1100" b="1" u="none" strike="noStrike" dirty="0">
                          <a:solidFill>
                            <a:schemeClr val="bg1"/>
                          </a:solidFill>
                          <a:effectLst/>
                        </a:rPr>
                        <a:t>Index</a:t>
                      </a:r>
                      <a:endParaRPr lang="en-IN" sz="1100" b="1" i="0" u="none" strike="noStrike" dirty="0">
                        <a:solidFill>
                          <a:schemeClr val="bg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2060"/>
                    </a:solidFill>
                  </a:tcPr>
                </a:tc>
                <a:tc>
                  <a:txBody>
                    <a:bodyPr/>
                    <a:lstStyle/>
                    <a:p>
                      <a:pPr algn="ctr" fontAlgn="b">
                        <a:buNone/>
                      </a:pPr>
                      <a:r>
                        <a:rPr lang="en-IN" sz="1100" b="1" u="none" strike="noStrike" dirty="0">
                          <a:solidFill>
                            <a:schemeClr val="bg1"/>
                          </a:solidFill>
                          <a:effectLst/>
                        </a:rPr>
                        <a:t>Date of index peak</a:t>
                      </a:r>
                      <a:endParaRPr lang="en-IN" sz="1100" b="1" i="0" u="none" strike="noStrike" dirty="0">
                        <a:solidFill>
                          <a:schemeClr val="bg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2060"/>
                    </a:solidFill>
                  </a:tcPr>
                </a:tc>
                <a:tc>
                  <a:txBody>
                    <a:bodyPr/>
                    <a:lstStyle/>
                    <a:p>
                      <a:pPr algn="ctr" fontAlgn="b">
                        <a:buNone/>
                      </a:pPr>
                      <a:r>
                        <a:rPr lang="en-IN" sz="1100" b="1" u="none" strike="noStrike" dirty="0">
                          <a:solidFill>
                            <a:schemeClr val="bg1"/>
                          </a:solidFill>
                          <a:effectLst/>
                        </a:rPr>
                        <a:t>Peak Value of Index</a:t>
                      </a:r>
                      <a:endParaRPr lang="en-IN" sz="1100" b="1" i="0" u="none" strike="noStrike" dirty="0">
                        <a:solidFill>
                          <a:schemeClr val="bg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2060"/>
                    </a:solidFill>
                  </a:tcPr>
                </a:tc>
                <a:tc>
                  <a:txBody>
                    <a:bodyPr/>
                    <a:lstStyle/>
                    <a:p>
                      <a:pPr algn="ctr" fontAlgn="b">
                        <a:buNone/>
                      </a:pPr>
                      <a:r>
                        <a:rPr lang="en-IN" sz="1100" b="1" u="none" strike="noStrike" dirty="0">
                          <a:solidFill>
                            <a:schemeClr val="bg1"/>
                          </a:solidFill>
                          <a:effectLst/>
                        </a:rPr>
                        <a:t>Current Index Value</a:t>
                      </a:r>
                      <a:endParaRPr lang="en-IN" sz="1100" b="1" i="0" u="none" strike="noStrike" dirty="0">
                        <a:solidFill>
                          <a:schemeClr val="bg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2060"/>
                    </a:solidFill>
                  </a:tcPr>
                </a:tc>
                <a:tc>
                  <a:txBody>
                    <a:bodyPr/>
                    <a:lstStyle/>
                    <a:p>
                      <a:pPr algn="ctr" fontAlgn="b">
                        <a:buNone/>
                      </a:pPr>
                      <a:r>
                        <a:rPr lang="en-IN" sz="1100" b="1" i="0" u="none" strike="noStrike" dirty="0">
                          <a:solidFill>
                            <a:schemeClr val="bg1"/>
                          </a:solidFill>
                          <a:effectLst/>
                          <a:latin typeface="Calibri" panose="020F0502020204030204" pitchFamily="34" charset="0"/>
                        </a:rPr>
                        <a:t>Change in value from peak</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2910389384"/>
                  </a:ext>
                </a:extLst>
              </a:tr>
              <a:tr h="302287">
                <a:tc>
                  <a:txBody>
                    <a:bodyPr/>
                    <a:lstStyle/>
                    <a:p>
                      <a:pPr algn="just" fontAlgn="b">
                        <a:buNone/>
                      </a:pPr>
                      <a:r>
                        <a:rPr lang="en-IN" sz="1100" u="none" strike="noStrike" dirty="0">
                          <a:effectLst/>
                        </a:rPr>
                        <a:t>NIFTY50</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IN" sz="1100" u="none" strike="noStrike" dirty="0">
                          <a:effectLst/>
                        </a:rPr>
                        <a:t>27-09-2024</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IN" sz="1100" u="none" strike="noStrike" dirty="0">
                          <a:effectLst/>
                        </a:rPr>
                        <a:t>26277.35</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24426.85</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-7.04%</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3798195"/>
                  </a:ext>
                </a:extLst>
              </a:tr>
              <a:tr h="302287">
                <a:tc>
                  <a:txBody>
                    <a:bodyPr/>
                    <a:lstStyle/>
                    <a:p>
                      <a:pPr algn="just" fontAlgn="b">
                        <a:buNone/>
                      </a:pPr>
                      <a:r>
                        <a:rPr lang="en-IN" sz="1100" u="none" strike="noStrike" dirty="0">
                          <a:effectLst/>
                        </a:rPr>
                        <a:t>NIFTY500</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IN" sz="1100" u="none" strike="noStrike" dirty="0">
                          <a:effectLst/>
                        </a:rPr>
                        <a:t>27-09-2024</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IN" sz="1100" u="none" strike="noStrike" dirty="0">
                          <a:effectLst/>
                        </a:rPr>
                        <a:t>24573.40</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22462.95</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-8.59%</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43976673"/>
                  </a:ext>
                </a:extLst>
              </a:tr>
              <a:tr h="302287">
                <a:tc>
                  <a:txBody>
                    <a:bodyPr/>
                    <a:lstStyle/>
                    <a:p>
                      <a:pPr algn="just" fontAlgn="b">
                        <a:buNone/>
                      </a:pPr>
                      <a:r>
                        <a:rPr lang="en-IN" sz="1100" u="none" strike="noStrike" dirty="0">
                          <a:effectLst/>
                        </a:rPr>
                        <a:t>NIFTY MIDCAP 100</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IN" sz="1100" u="none" strike="noStrike" dirty="0">
                          <a:effectLst/>
                        </a:rPr>
                        <a:t>24-09-2024</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IN" sz="1100" u="none" strike="noStrike" dirty="0">
                          <a:effectLst/>
                        </a:rPr>
                        <a:t>60925.95</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55727.40</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-8.53%</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15633905"/>
                  </a:ext>
                </a:extLst>
              </a:tr>
              <a:tr h="302287">
                <a:tc>
                  <a:txBody>
                    <a:bodyPr/>
                    <a:lstStyle/>
                    <a:p>
                      <a:pPr algn="just" fontAlgn="b">
                        <a:buNone/>
                      </a:pPr>
                      <a:r>
                        <a:rPr lang="en-IN" sz="1100" u="none" strike="noStrike" dirty="0">
                          <a:effectLst/>
                        </a:rPr>
                        <a:t>NIFTY SMALLCAP 250</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IN" sz="1100" u="none" strike="noStrike" dirty="0">
                          <a:effectLst/>
                        </a:rPr>
                        <a:t>23-09-2024</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IN" sz="1100" u="none" strike="noStrike" dirty="0">
                          <a:effectLst/>
                        </a:rPr>
                        <a:t>18623.15</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16506.15</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-11.37%</a:t>
                      </a:r>
                      <a:endParaRPr lang="en-IN" sz="11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88849645"/>
                  </a:ext>
                </a:extLst>
              </a:tr>
            </a:tbl>
          </a:graphicData>
        </a:graphic>
      </p:graphicFrame>
      <p:sp>
        <p:nvSpPr>
          <p:cNvPr id="7" name="TextBox 6">
            <a:extLst>
              <a:ext uri="{FF2B5EF4-FFF2-40B4-BE49-F238E27FC236}">
                <a16:creationId xmlns:a16="http://schemas.microsoft.com/office/drawing/2014/main" id="{21BF0302-FEFD-22E9-F9CA-E8EF0253EB0C}"/>
              </a:ext>
            </a:extLst>
          </p:cNvPr>
          <p:cNvSpPr txBox="1"/>
          <p:nvPr/>
        </p:nvSpPr>
        <p:spPr>
          <a:xfrm>
            <a:off x="838199" y="4474418"/>
            <a:ext cx="10680511" cy="954107"/>
          </a:xfrm>
          <a:prstGeom prst="rect">
            <a:avLst/>
          </a:prstGeom>
          <a:noFill/>
        </p:spPr>
        <p:txBody>
          <a:bodyPr wrap="square">
            <a:spAutoFit/>
          </a:bodyPr>
          <a:lstStyle/>
          <a:p>
            <a:pPr algn="just"/>
            <a:r>
              <a:rPr lang="en-IN" sz="1120" dirty="0"/>
              <a:t>At present, the broader market continues to remain in a “Downtrend”. We however observe, as is typical of such cycles, new winners will continue to emerge selectively and make new highs. It is our constant endeavour to populate our portfolios with what is best positioned to make money for you over the next few years. It is also most  important to use this time period to weed out errors, and cut our losers. </a:t>
            </a:r>
          </a:p>
          <a:p>
            <a:pPr algn="just"/>
            <a:endParaRPr lang="en-IN" sz="1120" dirty="0"/>
          </a:p>
          <a:p>
            <a:pPr algn="just"/>
            <a:r>
              <a:rPr lang="en-IN" sz="1120" dirty="0"/>
              <a:t>The table on the next page gives you an idea of the changes to our portfolio from  31</a:t>
            </a:r>
            <a:r>
              <a:rPr lang="en-IN" sz="1120" baseline="30000" dirty="0"/>
              <a:t>st</a:t>
            </a:r>
            <a:r>
              <a:rPr lang="en-IN" sz="1120" dirty="0"/>
              <a:t> August 2024 to 29</a:t>
            </a:r>
            <a:r>
              <a:rPr lang="en-IN" sz="1120" baseline="30000" dirty="0"/>
              <a:t>th</a:t>
            </a:r>
            <a:r>
              <a:rPr lang="en-IN" sz="1120" dirty="0"/>
              <a:t> August 2025, during this period of churn in the markets.</a:t>
            </a:r>
          </a:p>
        </p:txBody>
      </p:sp>
      <p:sp>
        <p:nvSpPr>
          <p:cNvPr id="12" name="TextBox 11">
            <a:extLst>
              <a:ext uri="{FF2B5EF4-FFF2-40B4-BE49-F238E27FC236}">
                <a16:creationId xmlns:a16="http://schemas.microsoft.com/office/drawing/2014/main" id="{2789C23B-DCA8-5866-6DCC-15337C9B1695}"/>
              </a:ext>
            </a:extLst>
          </p:cNvPr>
          <p:cNvSpPr txBox="1"/>
          <p:nvPr/>
        </p:nvSpPr>
        <p:spPr>
          <a:xfrm>
            <a:off x="884014" y="3966608"/>
            <a:ext cx="10515600" cy="338554"/>
          </a:xfrm>
          <a:prstGeom prst="rect">
            <a:avLst/>
          </a:prstGeom>
          <a:noFill/>
        </p:spPr>
        <p:txBody>
          <a:bodyPr wrap="square">
            <a:spAutoFit/>
          </a:bodyPr>
          <a:lstStyle/>
          <a:p>
            <a:pPr algn="just"/>
            <a:r>
              <a:rPr lang="en-IN" sz="800" dirty="0"/>
              <a:t>Source: NSE</a:t>
            </a:r>
          </a:p>
          <a:p>
            <a:pPr algn="just"/>
            <a:r>
              <a:rPr lang="en-IN" sz="800" dirty="0"/>
              <a:t>Note: Current index value is as of 29</a:t>
            </a:r>
            <a:r>
              <a:rPr lang="en-IN" sz="800" baseline="30000" dirty="0"/>
              <a:t>th</a:t>
            </a:r>
            <a:r>
              <a:rPr lang="en-IN" sz="800" dirty="0"/>
              <a:t> August 2025</a:t>
            </a:r>
          </a:p>
        </p:txBody>
      </p:sp>
    </p:spTree>
    <p:extLst>
      <p:ext uri="{BB962C8B-B14F-4D97-AF65-F5344CB8AC3E}">
        <p14:creationId xmlns:p14="http://schemas.microsoft.com/office/powerpoint/2010/main" val="3114183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CD163-BE34-0B3E-6549-8F7B3A36E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6E8EF7-23C5-4C02-BD66-40D895343AE3}"/>
              </a:ext>
            </a:extLst>
          </p:cNvPr>
          <p:cNvSpPr>
            <a:spLocks noGrp="1"/>
          </p:cNvSpPr>
          <p:nvPr>
            <p:ph type="title"/>
          </p:nvPr>
        </p:nvSpPr>
        <p:spPr>
          <a:xfrm>
            <a:off x="838200" y="365126"/>
            <a:ext cx="10515600" cy="920336"/>
          </a:xfrm>
        </p:spPr>
        <p:txBody>
          <a:bodyPr>
            <a:normAutofit/>
          </a:bodyPr>
          <a:lstStyle/>
          <a:p>
            <a:r>
              <a:rPr lang="en-IN" sz="2800" b="1" dirty="0">
                <a:solidFill>
                  <a:srgbClr val="002060"/>
                </a:solidFill>
              </a:rPr>
              <a:t> </a:t>
            </a:r>
          </a:p>
        </p:txBody>
      </p:sp>
      <p:cxnSp>
        <p:nvCxnSpPr>
          <p:cNvPr id="11" name="Straight Connector 10">
            <a:extLst>
              <a:ext uri="{FF2B5EF4-FFF2-40B4-BE49-F238E27FC236}">
                <a16:creationId xmlns:a16="http://schemas.microsoft.com/office/drawing/2014/main" id="{98321FE1-C069-77F5-8D91-DF64FD59D5AC}"/>
              </a:ext>
            </a:extLst>
          </p:cNvPr>
          <p:cNvCxnSpPr>
            <a:cxnSpLocks/>
          </p:cNvCxnSpPr>
          <p:nvPr/>
        </p:nvCxnSpPr>
        <p:spPr>
          <a:xfrm>
            <a:off x="876199" y="6569975"/>
            <a:ext cx="1043960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pic>
        <p:nvPicPr>
          <p:cNvPr id="10" name="Picture 2">
            <a:extLst>
              <a:ext uri="{FF2B5EF4-FFF2-40B4-BE49-F238E27FC236}">
                <a16:creationId xmlns:a16="http://schemas.microsoft.com/office/drawing/2014/main" id="{E911BFD0-3AFB-DB05-BD02-7F50813F9DD9}"/>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saturation sat="33000"/>
                    </a14:imgEffect>
                  </a14:imgLayer>
                </a14:imgProps>
              </a:ext>
            </a:extLst>
          </a:blip>
          <a:srcRect/>
          <a:stretch>
            <a:fillRect/>
          </a:stretch>
        </p:blipFill>
        <p:spPr bwMode="auto">
          <a:xfrm>
            <a:off x="10471809" y="287594"/>
            <a:ext cx="928662" cy="642534"/>
          </a:xfrm>
          <a:prstGeom prst="rect">
            <a:avLst/>
          </a:prstGeom>
          <a:noFill/>
          <a:ln w="9525">
            <a:noFill/>
            <a:miter lim="800000"/>
            <a:headEnd/>
            <a:tailEnd/>
          </a:ln>
          <a:effectLst/>
        </p:spPr>
      </p:pic>
      <p:sp>
        <p:nvSpPr>
          <p:cNvPr id="3" name="TextBox 2">
            <a:extLst>
              <a:ext uri="{FF2B5EF4-FFF2-40B4-BE49-F238E27FC236}">
                <a16:creationId xmlns:a16="http://schemas.microsoft.com/office/drawing/2014/main" id="{D5813A9D-E980-5509-A4E6-5C8DB501D6CE}"/>
              </a:ext>
            </a:extLst>
          </p:cNvPr>
          <p:cNvSpPr txBox="1"/>
          <p:nvPr/>
        </p:nvSpPr>
        <p:spPr>
          <a:xfrm>
            <a:off x="838697" y="636981"/>
            <a:ext cx="5620826" cy="307777"/>
          </a:xfrm>
          <a:prstGeom prst="rect">
            <a:avLst/>
          </a:prstGeom>
          <a:noFill/>
        </p:spPr>
        <p:txBody>
          <a:bodyPr wrap="square" rtlCol="0">
            <a:spAutoFit/>
          </a:bodyPr>
          <a:lstStyle/>
          <a:p>
            <a:r>
              <a:rPr lang="en-IN" sz="1400" b="1" dirty="0"/>
              <a:t>1. Fund Manager’s Commentary (</a:t>
            </a:r>
            <a:r>
              <a:rPr lang="en-IN" sz="1400" b="1" dirty="0" err="1"/>
              <a:t>contd</a:t>
            </a:r>
            <a:r>
              <a:rPr lang="en-IN" sz="1400" b="1" dirty="0"/>
              <a:t>…)</a:t>
            </a:r>
          </a:p>
        </p:txBody>
      </p:sp>
      <p:cxnSp>
        <p:nvCxnSpPr>
          <p:cNvPr id="15" name="Straight Connector 14">
            <a:extLst>
              <a:ext uri="{FF2B5EF4-FFF2-40B4-BE49-F238E27FC236}">
                <a16:creationId xmlns:a16="http://schemas.microsoft.com/office/drawing/2014/main" id="{E4AC56FC-E7A5-CC7A-E26C-E35EB19E8901}"/>
              </a:ext>
            </a:extLst>
          </p:cNvPr>
          <p:cNvCxnSpPr>
            <a:cxnSpLocks/>
          </p:cNvCxnSpPr>
          <p:nvPr/>
        </p:nvCxnSpPr>
        <p:spPr>
          <a:xfrm>
            <a:off x="914198" y="1007165"/>
            <a:ext cx="1043960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Slide Number Placeholder 5">
            <a:extLst>
              <a:ext uri="{FF2B5EF4-FFF2-40B4-BE49-F238E27FC236}">
                <a16:creationId xmlns:a16="http://schemas.microsoft.com/office/drawing/2014/main" id="{81F46A93-59F5-8372-F3E6-5FCA95DD73E9}"/>
              </a:ext>
            </a:extLst>
          </p:cNvPr>
          <p:cNvSpPr>
            <a:spLocks noGrp="1"/>
          </p:cNvSpPr>
          <p:nvPr>
            <p:ph type="sldNum" sz="quarter" idx="12"/>
          </p:nvPr>
        </p:nvSpPr>
        <p:spPr>
          <a:xfrm>
            <a:off x="8610600" y="6486980"/>
            <a:ext cx="2743200" cy="365125"/>
          </a:xfrm>
        </p:spPr>
        <p:txBody>
          <a:bodyPr/>
          <a:lstStyle/>
          <a:p>
            <a:fld id="{BDBEF885-EF7A-4243-886A-CACF49513C63}" type="slidenum">
              <a:rPr lang="en-IN" sz="1000" smtClean="0">
                <a:solidFill>
                  <a:schemeClr val="tx1"/>
                </a:solidFill>
              </a:rPr>
              <a:t>2</a:t>
            </a:fld>
            <a:endParaRPr lang="en-IN" sz="1000" dirty="0">
              <a:solidFill>
                <a:schemeClr val="tx1"/>
              </a:solidFill>
            </a:endParaRPr>
          </a:p>
        </p:txBody>
      </p:sp>
      <p:sp>
        <p:nvSpPr>
          <p:cNvPr id="6" name="TextBox 5">
            <a:extLst>
              <a:ext uri="{FF2B5EF4-FFF2-40B4-BE49-F238E27FC236}">
                <a16:creationId xmlns:a16="http://schemas.microsoft.com/office/drawing/2014/main" id="{5D9CE522-A6DA-AF9B-B7C9-9D1C7F6CED84}"/>
              </a:ext>
            </a:extLst>
          </p:cNvPr>
          <p:cNvSpPr txBox="1"/>
          <p:nvPr/>
        </p:nvSpPr>
        <p:spPr>
          <a:xfrm>
            <a:off x="805893" y="6560932"/>
            <a:ext cx="4728488" cy="215444"/>
          </a:xfrm>
          <a:prstGeom prst="rect">
            <a:avLst/>
          </a:prstGeom>
          <a:noFill/>
        </p:spPr>
        <p:txBody>
          <a:bodyPr wrap="square" rtlCol="0">
            <a:spAutoFit/>
          </a:bodyPr>
          <a:lstStyle/>
          <a:p>
            <a:r>
              <a:rPr lang="en-US" sz="800" dirty="0"/>
              <a:t>For Private Circulation Only. Strictly Confidential. Not for Public Distribution.</a:t>
            </a:r>
          </a:p>
        </p:txBody>
      </p:sp>
      <p:graphicFrame>
        <p:nvGraphicFramePr>
          <p:cNvPr id="8" name="Table 7">
            <a:extLst>
              <a:ext uri="{FF2B5EF4-FFF2-40B4-BE49-F238E27FC236}">
                <a16:creationId xmlns:a16="http://schemas.microsoft.com/office/drawing/2014/main" id="{B341246D-CD31-DFAA-1A73-F71EDDF9790B}"/>
              </a:ext>
            </a:extLst>
          </p:cNvPr>
          <p:cNvGraphicFramePr>
            <a:graphicFrameLocks noGrp="1"/>
          </p:cNvGraphicFramePr>
          <p:nvPr>
            <p:extLst>
              <p:ext uri="{D42A27DB-BD31-4B8C-83A1-F6EECF244321}">
                <p14:modId xmlns:p14="http://schemas.microsoft.com/office/powerpoint/2010/main" val="32662199"/>
              </p:ext>
            </p:extLst>
          </p:nvPr>
        </p:nvGraphicFramePr>
        <p:xfrm>
          <a:off x="1156417" y="1103124"/>
          <a:ext cx="3707683" cy="4683616"/>
        </p:xfrm>
        <a:graphic>
          <a:graphicData uri="http://schemas.openxmlformats.org/drawingml/2006/table">
            <a:tbl>
              <a:tblPr>
                <a:tableStyleId>{5C22544A-7EE6-4342-B048-85BDC9FD1C3A}</a:tableStyleId>
              </a:tblPr>
              <a:tblGrid>
                <a:gridCol w="3109775">
                  <a:extLst>
                    <a:ext uri="{9D8B030D-6E8A-4147-A177-3AD203B41FA5}">
                      <a16:colId xmlns:a16="http://schemas.microsoft.com/office/drawing/2014/main" val="3522235127"/>
                    </a:ext>
                  </a:extLst>
                </a:gridCol>
                <a:gridCol w="597908">
                  <a:extLst>
                    <a:ext uri="{9D8B030D-6E8A-4147-A177-3AD203B41FA5}">
                      <a16:colId xmlns:a16="http://schemas.microsoft.com/office/drawing/2014/main" val="1849334633"/>
                    </a:ext>
                  </a:extLst>
                </a:gridCol>
              </a:tblGrid>
              <a:tr h="164102">
                <a:tc>
                  <a:txBody>
                    <a:bodyPr/>
                    <a:lstStyle/>
                    <a:p>
                      <a:pPr algn="just" fontAlgn="b">
                        <a:buNone/>
                      </a:pPr>
                      <a:r>
                        <a:rPr lang="en-IN" sz="1050" b="1" i="0" u="none" strike="noStrike" dirty="0">
                          <a:solidFill>
                            <a:schemeClr val="bg1"/>
                          </a:solidFill>
                          <a:effectLst/>
                          <a:latin typeface="Calibri" panose="020F0502020204030204" pitchFamily="34" charset="0"/>
                        </a:rPr>
                        <a:t>Company</a:t>
                      </a:r>
                    </a:p>
                  </a:txBody>
                  <a:tcPr marL="7252" marR="7252" marT="725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just" fontAlgn="b">
                        <a:buNone/>
                      </a:pPr>
                      <a:r>
                        <a:rPr lang="en-IN" sz="1050" b="1" u="none" strike="noStrike" dirty="0">
                          <a:solidFill>
                            <a:schemeClr val="bg1"/>
                          </a:solidFill>
                          <a:effectLst/>
                        </a:rPr>
                        <a:t>Exposure</a:t>
                      </a:r>
                      <a:endParaRPr lang="en-IN" sz="1050" b="1" i="0" u="none" strike="noStrike" dirty="0">
                        <a:solidFill>
                          <a:schemeClr val="bg1"/>
                        </a:solidFill>
                        <a:effectLst/>
                        <a:latin typeface="Calibri" panose="020F0502020204030204" pitchFamily="34" charset="0"/>
                      </a:endParaRPr>
                    </a:p>
                  </a:txBody>
                  <a:tcPr marL="7252" marR="7252" marT="725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1227912279"/>
                  </a:ext>
                </a:extLst>
              </a:tr>
              <a:tr h="164102">
                <a:tc>
                  <a:txBody>
                    <a:bodyPr/>
                    <a:lstStyle/>
                    <a:p>
                      <a:pPr algn="just" fontAlgn="b">
                        <a:buNone/>
                      </a:pPr>
                      <a:r>
                        <a:rPr lang="en-IN" sz="1050" u="none" strike="noStrike" dirty="0">
                          <a:effectLst/>
                        </a:rPr>
                        <a:t>Bharti Airtel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6.18%</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972488"/>
                  </a:ext>
                </a:extLst>
              </a:tr>
              <a:tr h="164102">
                <a:tc>
                  <a:txBody>
                    <a:bodyPr/>
                    <a:lstStyle/>
                    <a:p>
                      <a:pPr algn="just" fontAlgn="b">
                        <a:buNone/>
                      </a:pPr>
                      <a:r>
                        <a:rPr lang="en-IN" sz="1050" u="none" strike="noStrike" dirty="0">
                          <a:effectLst/>
                        </a:rPr>
                        <a:t>State Bank Of India</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5.68%</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99020511"/>
                  </a:ext>
                </a:extLst>
              </a:tr>
              <a:tr h="164102">
                <a:tc>
                  <a:txBody>
                    <a:bodyPr/>
                    <a:lstStyle/>
                    <a:p>
                      <a:pPr algn="just" fontAlgn="b">
                        <a:buNone/>
                      </a:pPr>
                      <a:r>
                        <a:rPr lang="en-IN" sz="1050" u="none" strike="noStrike" dirty="0" err="1">
                          <a:effectLst/>
                        </a:rPr>
                        <a:t>Samvardhana</a:t>
                      </a:r>
                      <a:r>
                        <a:rPr lang="en-IN" sz="1050" u="none" strike="noStrike" dirty="0">
                          <a:effectLst/>
                        </a:rPr>
                        <a:t> </a:t>
                      </a:r>
                      <a:r>
                        <a:rPr lang="en-IN" sz="1050" u="none" strike="noStrike" dirty="0" err="1">
                          <a:effectLst/>
                        </a:rPr>
                        <a:t>Motherson</a:t>
                      </a:r>
                      <a:r>
                        <a:rPr lang="en-IN" sz="1050" u="none" strike="noStrike" dirty="0">
                          <a:effectLst/>
                        </a:rPr>
                        <a:t> International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5.31%</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763184519"/>
                  </a:ext>
                </a:extLst>
              </a:tr>
              <a:tr h="164102">
                <a:tc>
                  <a:txBody>
                    <a:bodyPr/>
                    <a:lstStyle/>
                    <a:p>
                      <a:pPr algn="just" fontAlgn="b">
                        <a:buNone/>
                      </a:pPr>
                      <a:r>
                        <a:rPr lang="en-US" sz="1050" u="none" strike="noStrike" dirty="0">
                          <a:effectLst/>
                        </a:rPr>
                        <a:t>Multi Commodity Exchange Of India Ltd.</a:t>
                      </a:r>
                      <a:endParaRPr lang="en-US"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4.79%</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1260240469"/>
                  </a:ext>
                </a:extLst>
              </a:tr>
              <a:tr h="164102">
                <a:tc>
                  <a:txBody>
                    <a:bodyPr/>
                    <a:lstStyle/>
                    <a:p>
                      <a:pPr algn="just" fontAlgn="b">
                        <a:buNone/>
                      </a:pPr>
                      <a:r>
                        <a:rPr lang="en-IN" sz="1050" u="none" strike="noStrike" dirty="0" err="1">
                          <a:effectLst/>
                        </a:rPr>
                        <a:t>Interglobe</a:t>
                      </a:r>
                      <a:r>
                        <a:rPr lang="en-IN" sz="1050" u="none" strike="noStrike" dirty="0">
                          <a:effectLst/>
                        </a:rPr>
                        <a:t> Aviation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4.12%</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6158179"/>
                  </a:ext>
                </a:extLst>
              </a:tr>
              <a:tr h="164102">
                <a:tc>
                  <a:txBody>
                    <a:bodyPr/>
                    <a:lstStyle/>
                    <a:p>
                      <a:pPr algn="just" fontAlgn="b">
                        <a:buNone/>
                      </a:pPr>
                      <a:r>
                        <a:rPr lang="en-IN" sz="1050" u="none" strike="noStrike" dirty="0">
                          <a:effectLst/>
                        </a:rPr>
                        <a:t>Shriram Finance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4.10%</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119511614"/>
                  </a:ext>
                </a:extLst>
              </a:tr>
              <a:tr h="164102">
                <a:tc>
                  <a:txBody>
                    <a:bodyPr/>
                    <a:lstStyle/>
                    <a:p>
                      <a:pPr algn="just" fontAlgn="b">
                        <a:buNone/>
                      </a:pPr>
                      <a:r>
                        <a:rPr lang="en-IN" sz="1050" u="none" strike="noStrike" dirty="0">
                          <a:effectLst/>
                        </a:rPr>
                        <a:t>Muthoot Finance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3.98%</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7255326"/>
                  </a:ext>
                </a:extLst>
              </a:tr>
              <a:tr h="164102">
                <a:tc>
                  <a:txBody>
                    <a:bodyPr/>
                    <a:lstStyle/>
                    <a:p>
                      <a:pPr algn="just" fontAlgn="b">
                        <a:buNone/>
                      </a:pPr>
                      <a:r>
                        <a:rPr lang="en-IN" sz="1050" u="none" strike="noStrike" dirty="0">
                          <a:effectLst/>
                        </a:rPr>
                        <a:t>Zomato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3.90%</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1377121"/>
                  </a:ext>
                </a:extLst>
              </a:tr>
              <a:tr h="164102">
                <a:tc>
                  <a:txBody>
                    <a:bodyPr/>
                    <a:lstStyle/>
                    <a:p>
                      <a:pPr algn="just" fontAlgn="b">
                        <a:buNone/>
                      </a:pPr>
                      <a:r>
                        <a:rPr lang="en-IN" sz="1050" u="none" strike="noStrike" dirty="0">
                          <a:effectLst/>
                        </a:rPr>
                        <a:t>Indus Towers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3.66%</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545516324"/>
                  </a:ext>
                </a:extLst>
              </a:tr>
              <a:tr h="164102">
                <a:tc>
                  <a:txBody>
                    <a:bodyPr/>
                    <a:lstStyle/>
                    <a:p>
                      <a:pPr algn="just" fontAlgn="b">
                        <a:buNone/>
                      </a:pPr>
                      <a:r>
                        <a:rPr lang="en-IN" sz="1050" u="none" strike="noStrike" dirty="0">
                          <a:effectLst/>
                        </a:rPr>
                        <a:t>360 One </a:t>
                      </a:r>
                      <a:r>
                        <a:rPr lang="en-IN" sz="1050" u="none" strike="noStrike" dirty="0" err="1">
                          <a:effectLst/>
                        </a:rPr>
                        <a:t>Wam</a:t>
                      </a:r>
                      <a:r>
                        <a:rPr lang="en-IN" sz="1050" u="none" strike="noStrike" dirty="0">
                          <a:effectLst/>
                        </a:rPr>
                        <a:t>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3.63%</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23261362"/>
                  </a:ext>
                </a:extLst>
              </a:tr>
              <a:tr h="164102">
                <a:tc>
                  <a:txBody>
                    <a:bodyPr/>
                    <a:lstStyle/>
                    <a:p>
                      <a:pPr algn="just" fontAlgn="b">
                        <a:buNone/>
                      </a:pPr>
                      <a:r>
                        <a:rPr lang="en-IN" sz="1050" u="none" strike="noStrike" dirty="0" err="1">
                          <a:effectLst/>
                        </a:rPr>
                        <a:t>Indiamart</a:t>
                      </a:r>
                      <a:r>
                        <a:rPr lang="en-IN" sz="1050" u="none" strike="noStrike" dirty="0">
                          <a:effectLst/>
                        </a:rPr>
                        <a:t> Intermesh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3.37%</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71101698"/>
                  </a:ext>
                </a:extLst>
              </a:tr>
              <a:tr h="164102">
                <a:tc>
                  <a:txBody>
                    <a:bodyPr/>
                    <a:lstStyle/>
                    <a:p>
                      <a:pPr algn="just" fontAlgn="b">
                        <a:buNone/>
                      </a:pPr>
                      <a:r>
                        <a:rPr lang="en-IN" sz="1050" u="none" strike="noStrike">
                          <a:effectLst/>
                        </a:rPr>
                        <a:t>Concord Biotech Ltd.</a:t>
                      </a:r>
                      <a:endParaRPr lang="en-IN" sz="1050" b="0" i="0" u="none" strike="noStrike">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3.10%</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45523367"/>
                  </a:ext>
                </a:extLst>
              </a:tr>
              <a:tr h="164102">
                <a:tc>
                  <a:txBody>
                    <a:bodyPr/>
                    <a:lstStyle/>
                    <a:p>
                      <a:pPr algn="just" fontAlgn="b">
                        <a:buNone/>
                      </a:pPr>
                      <a:r>
                        <a:rPr lang="en-IN" sz="1050" u="none" strike="noStrike" dirty="0">
                          <a:effectLst/>
                        </a:rPr>
                        <a:t>Hindustan Petroleum Corporation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3.03%</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917217382"/>
                  </a:ext>
                </a:extLst>
              </a:tr>
              <a:tr h="164102">
                <a:tc>
                  <a:txBody>
                    <a:bodyPr/>
                    <a:lstStyle/>
                    <a:p>
                      <a:pPr algn="just" fontAlgn="b">
                        <a:buNone/>
                      </a:pPr>
                      <a:r>
                        <a:rPr lang="en-US" sz="1050" u="none" strike="noStrike" dirty="0">
                          <a:effectLst/>
                        </a:rPr>
                        <a:t>Medi Assist Healthcare Services Ltd.</a:t>
                      </a:r>
                      <a:endParaRPr lang="en-US"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2.77%</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2262849"/>
                  </a:ext>
                </a:extLst>
              </a:tr>
              <a:tr h="164102">
                <a:tc>
                  <a:txBody>
                    <a:bodyPr/>
                    <a:lstStyle/>
                    <a:p>
                      <a:pPr algn="just" fontAlgn="b">
                        <a:buNone/>
                      </a:pPr>
                      <a:r>
                        <a:rPr lang="en-IN" sz="1050" u="none" strike="noStrike" dirty="0">
                          <a:effectLst/>
                        </a:rPr>
                        <a:t>Reliance Industries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2.59%</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09147251"/>
                  </a:ext>
                </a:extLst>
              </a:tr>
              <a:tr h="164102">
                <a:tc>
                  <a:txBody>
                    <a:bodyPr/>
                    <a:lstStyle/>
                    <a:p>
                      <a:pPr algn="just" fontAlgn="b">
                        <a:buNone/>
                      </a:pPr>
                      <a:r>
                        <a:rPr lang="en-IN" sz="1050" u="none" strike="noStrike" dirty="0">
                          <a:effectLst/>
                        </a:rPr>
                        <a:t>Larsen &amp; Toubro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2.44%</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3795877"/>
                  </a:ext>
                </a:extLst>
              </a:tr>
              <a:tr h="164102">
                <a:tc>
                  <a:txBody>
                    <a:bodyPr/>
                    <a:lstStyle/>
                    <a:p>
                      <a:pPr algn="just" fontAlgn="b">
                        <a:buNone/>
                      </a:pPr>
                      <a:r>
                        <a:rPr lang="en-IN" sz="1050" u="none" strike="noStrike" dirty="0">
                          <a:effectLst/>
                        </a:rPr>
                        <a:t>Mankind Pharma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2.37%</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4029652"/>
                  </a:ext>
                </a:extLst>
              </a:tr>
              <a:tr h="164102">
                <a:tc>
                  <a:txBody>
                    <a:bodyPr/>
                    <a:lstStyle/>
                    <a:p>
                      <a:pPr algn="just" fontAlgn="b">
                        <a:buNone/>
                      </a:pPr>
                      <a:r>
                        <a:rPr lang="en-IN" sz="1050" u="none" strike="noStrike" dirty="0">
                          <a:effectLst/>
                        </a:rPr>
                        <a:t>PB Fintech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2.35%</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235096003"/>
                  </a:ext>
                </a:extLst>
              </a:tr>
              <a:tr h="164102">
                <a:tc>
                  <a:txBody>
                    <a:bodyPr/>
                    <a:lstStyle/>
                    <a:p>
                      <a:pPr algn="just" fontAlgn="b">
                        <a:buNone/>
                      </a:pPr>
                      <a:r>
                        <a:rPr lang="en-IN" sz="1050" u="none" strike="noStrike" dirty="0">
                          <a:effectLst/>
                        </a:rPr>
                        <a:t>Bharat Forge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2.24%</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133455388"/>
                  </a:ext>
                </a:extLst>
              </a:tr>
              <a:tr h="164102">
                <a:tc>
                  <a:txBody>
                    <a:bodyPr/>
                    <a:lstStyle/>
                    <a:p>
                      <a:pPr algn="just" fontAlgn="b">
                        <a:buNone/>
                      </a:pPr>
                      <a:r>
                        <a:rPr lang="en-IN" sz="1050" u="none" strike="noStrike" dirty="0">
                          <a:effectLst/>
                        </a:rPr>
                        <a:t>REC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2.16%</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552890545"/>
                  </a:ext>
                </a:extLst>
              </a:tr>
              <a:tr h="164102">
                <a:tc>
                  <a:txBody>
                    <a:bodyPr/>
                    <a:lstStyle/>
                    <a:p>
                      <a:pPr algn="just" fontAlgn="b">
                        <a:buNone/>
                      </a:pPr>
                      <a:r>
                        <a:rPr lang="en-IN" sz="1050" u="none" strike="noStrike" dirty="0">
                          <a:effectLst/>
                        </a:rPr>
                        <a:t>Quess Corp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2.09%</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4752396"/>
                  </a:ext>
                </a:extLst>
              </a:tr>
              <a:tr h="164102">
                <a:tc>
                  <a:txBody>
                    <a:bodyPr/>
                    <a:lstStyle/>
                    <a:p>
                      <a:pPr algn="just" fontAlgn="b">
                        <a:buNone/>
                      </a:pPr>
                      <a:r>
                        <a:rPr lang="en-IN" sz="1050" u="none" strike="noStrike" dirty="0" err="1">
                          <a:effectLst/>
                        </a:rPr>
                        <a:t>Awfis</a:t>
                      </a:r>
                      <a:r>
                        <a:rPr lang="en-IN" sz="1050" u="none" strike="noStrike" dirty="0">
                          <a:effectLst/>
                        </a:rPr>
                        <a:t> Space Solutions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2.04%</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84822869"/>
                  </a:ext>
                </a:extLst>
              </a:tr>
              <a:tr h="164102">
                <a:tc>
                  <a:txBody>
                    <a:bodyPr/>
                    <a:lstStyle/>
                    <a:p>
                      <a:pPr algn="just" fontAlgn="b">
                        <a:buNone/>
                      </a:pPr>
                      <a:r>
                        <a:rPr lang="en-IN" sz="1050" u="none" strike="noStrike" dirty="0">
                          <a:effectLst/>
                        </a:rPr>
                        <a:t>Aarti </a:t>
                      </a:r>
                      <a:r>
                        <a:rPr lang="en-IN" sz="1050" u="none" strike="noStrike" dirty="0" err="1">
                          <a:effectLst/>
                        </a:rPr>
                        <a:t>Pharmalabs</a:t>
                      </a:r>
                      <a:r>
                        <a:rPr lang="en-IN" sz="1050" u="none" strike="noStrike" dirty="0">
                          <a:effectLst/>
                        </a:rPr>
                        <a:t>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1.93%</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1478415996"/>
                  </a:ext>
                </a:extLst>
              </a:tr>
              <a:tr h="164102">
                <a:tc>
                  <a:txBody>
                    <a:bodyPr/>
                    <a:lstStyle/>
                    <a:p>
                      <a:pPr algn="just" fontAlgn="b">
                        <a:buNone/>
                      </a:pPr>
                      <a:r>
                        <a:rPr lang="en-IN" sz="1050" u="none" strike="noStrike" dirty="0" err="1">
                          <a:effectLst/>
                        </a:rPr>
                        <a:t>Honasa</a:t>
                      </a:r>
                      <a:r>
                        <a:rPr lang="en-IN" sz="1050" u="none" strike="noStrike" dirty="0">
                          <a:effectLst/>
                        </a:rPr>
                        <a:t> Consumer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1.92%</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70404208"/>
                  </a:ext>
                </a:extLst>
              </a:tr>
              <a:tr h="164102">
                <a:tc>
                  <a:txBody>
                    <a:bodyPr/>
                    <a:lstStyle/>
                    <a:p>
                      <a:pPr algn="just" fontAlgn="b">
                        <a:buNone/>
                      </a:pPr>
                      <a:r>
                        <a:rPr lang="en-IN" sz="1050" u="none" strike="noStrike" dirty="0" err="1">
                          <a:effectLst/>
                        </a:rPr>
                        <a:t>Elecon</a:t>
                      </a:r>
                      <a:r>
                        <a:rPr lang="en-IN" sz="1050" u="none" strike="noStrike" dirty="0">
                          <a:effectLst/>
                        </a:rPr>
                        <a:t> Engineering Company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just" fontAlgn="b">
                        <a:buNone/>
                      </a:pPr>
                      <a:r>
                        <a:rPr lang="en-IN" sz="1050" u="none" strike="noStrike" dirty="0">
                          <a:effectLst/>
                        </a:rPr>
                        <a:t>1.69%</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60748273"/>
                  </a:ext>
                </a:extLst>
              </a:tr>
              <a:tr h="164102">
                <a:tc>
                  <a:txBody>
                    <a:bodyPr/>
                    <a:lstStyle/>
                    <a:p>
                      <a:pPr algn="just" fontAlgn="b">
                        <a:buNone/>
                      </a:pPr>
                      <a:r>
                        <a:rPr lang="en-US" sz="1050" u="none" strike="noStrike" dirty="0">
                          <a:effectLst/>
                        </a:rPr>
                        <a:t>SH Kelkar And Company Ltd.</a:t>
                      </a:r>
                      <a:endParaRPr lang="en-US"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1.03%</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157832783"/>
                  </a:ext>
                </a:extLst>
              </a:tr>
              <a:tr h="164102">
                <a:tc>
                  <a:txBody>
                    <a:bodyPr/>
                    <a:lstStyle/>
                    <a:p>
                      <a:pPr algn="just" fontAlgn="b">
                        <a:buNone/>
                      </a:pPr>
                      <a:r>
                        <a:rPr lang="en-IN" sz="1050" u="none" strike="noStrike" dirty="0" err="1">
                          <a:effectLst/>
                        </a:rPr>
                        <a:t>Borosil</a:t>
                      </a:r>
                      <a:r>
                        <a:rPr lang="en-IN" sz="1050" u="none" strike="noStrike" dirty="0">
                          <a:effectLst/>
                        </a:rPr>
                        <a:t> Ltd.</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tc>
                  <a:txBody>
                    <a:bodyPr/>
                    <a:lstStyle/>
                    <a:p>
                      <a:pPr algn="just" fontAlgn="b">
                        <a:buNone/>
                      </a:pPr>
                      <a:r>
                        <a:rPr lang="en-IN" sz="1050" u="none" strike="noStrike" dirty="0">
                          <a:effectLst/>
                        </a:rPr>
                        <a:t>0.90%</a:t>
                      </a:r>
                      <a:endParaRPr lang="en-IN" sz="1050" b="0" i="0" u="none" strike="noStrike" dirty="0">
                        <a:solidFill>
                          <a:srgbClr val="000000"/>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903253124"/>
                  </a:ext>
                </a:extLst>
              </a:tr>
            </a:tbl>
          </a:graphicData>
        </a:graphic>
      </p:graphicFrame>
      <p:sp>
        <p:nvSpPr>
          <p:cNvPr id="9" name="TextBox 8">
            <a:extLst>
              <a:ext uri="{FF2B5EF4-FFF2-40B4-BE49-F238E27FC236}">
                <a16:creationId xmlns:a16="http://schemas.microsoft.com/office/drawing/2014/main" id="{CFF9879B-CAAE-2D67-F920-C40A6110F4DC}"/>
              </a:ext>
            </a:extLst>
          </p:cNvPr>
          <p:cNvSpPr txBox="1"/>
          <p:nvPr/>
        </p:nvSpPr>
        <p:spPr>
          <a:xfrm>
            <a:off x="1054816" y="5980102"/>
            <a:ext cx="3809284" cy="461665"/>
          </a:xfrm>
          <a:prstGeom prst="rect">
            <a:avLst/>
          </a:prstGeom>
          <a:noFill/>
        </p:spPr>
        <p:txBody>
          <a:bodyPr wrap="square" rtlCol="0">
            <a:spAutoFit/>
          </a:bodyPr>
          <a:lstStyle/>
          <a:p>
            <a:r>
              <a:rPr lang="en-US" sz="800" dirty="0"/>
              <a:t>Note: Portfolio weights as on 31</a:t>
            </a:r>
            <a:r>
              <a:rPr lang="en-US" sz="800" baseline="30000" dirty="0"/>
              <a:t>st</a:t>
            </a:r>
            <a:r>
              <a:rPr lang="en-US" sz="800" dirty="0"/>
              <a:t> August 2024. </a:t>
            </a:r>
          </a:p>
          <a:p>
            <a:r>
              <a:rPr lang="en-US" sz="800" dirty="0"/>
              <a:t>Red indicates companies that are no longer in the portfolio as  of 29</a:t>
            </a:r>
            <a:r>
              <a:rPr lang="en-US" sz="800" baseline="30000" dirty="0"/>
              <a:t>th</a:t>
            </a:r>
            <a:r>
              <a:rPr lang="en-US" sz="800" dirty="0"/>
              <a:t> August 2025</a:t>
            </a:r>
          </a:p>
          <a:p>
            <a:r>
              <a:rPr lang="en-US" sz="800" dirty="0"/>
              <a:t>White indicates companies that are also present in the portfolio as of 29</a:t>
            </a:r>
            <a:r>
              <a:rPr lang="en-US" sz="800" baseline="30000" dirty="0"/>
              <a:t>th</a:t>
            </a:r>
            <a:r>
              <a:rPr lang="en-US" sz="800" dirty="0"/>
              <a:t> August 2025</a:t>
            </a:r>
            <a:endParaRPr lang="en-IN" sz="800" dirty="0"/>
          </a:p>
        </p:txBody>
      </p:sp>
      <p:graphicFrame>
        <p:nvGraphicFramePr>
          <p:cNvPr id="13" name="Table 12">
            <a:extLst>
              <a:ext uri="{FF2B5EF4-FFF2-40B4-BE49-F238E27FC236}">
                <a16:creationId xmlns:a16="http://schemas.microsoft.com/office/drawing/2014/main" id="{C376C7A8-686B-C772-9CCC-A1A323ED47FB}"/>
              </a:ext>
            </a:extLst>
          </p:cNvPr>
          <p:cNvGraphicFramePr>
            <a:graphicFrameLocks noGrp="1"/>
          </p:cNvGraphicFramePr>
          <p:nvPr>
            <p:extLst>
              <p:ext uri="{D42A27DB-BD31-4B8C-83A1-F6EECF244321}">
                <p14:modId xmlns:p14="http://schemas.microsoft.com/office/powerpoint/2010/main" val="1677428148"/>
              </p:ext>
            </p:extLst>
          </p:nvPr>
        </p:nvGraphicFramePr>
        <p:xfrm>
          <a:off x="6541793" y="1103124"/>
          <a:ext cx="3930016" cy="4768856"/>
        </p:xfrm>
        <a:graphic>
          <a:graphicData uri="http://schemas.openxmlformats.org/drawingml/2006/table">
            <a:tbl>
              <a:tblPr>
                <a:tableStyleId>{5C22544A-7EE6-4342-B048-85BDC9FD1C3A}</a:tableStyleId>
              </a:tblPr>
              <a:tblGrid>
                <a:gridCol w="3296142">
                  <a:extLst>
                    <a:ext uri="{9D8B030D-6E8A-4147-A177-3AD203B41FA5}">
                      <a16:colId xmlns:a16="http://schemas.microsoft.com/office/drawing/2014/main" val="3783264966"/>
                    </a:ext>
                  </a:extLst>
                </a:gridCol>
                <a:gridCol w="633874">
                  <a:extLst>
                    <a:ext uri="{9D8B030D-6E8A-4147-A177-3AD203B41FA5}">
                      <a16:colId xmlns:a16="http://schemas.microsoft.com/office/drawing/2014/main" val="765489402"/>
                    </a:ext>
                  </a:extLst>
                </a:gridCol>
              </a:tblGrid>
              <a:tr h="162566">
                <a:tc>
                  <a:txBody>
                    <a:bodyPr/>
                    <a:lstStyle/>
                    <a:p>
                      <a:pPr algn="just" fontAlgn="b">
                        <a:buNone/>
                      </a:pPr>
                      <a:r>
                        <a:rPr lang="en-IN" sz="1000" b="1" u="none" strike="noStrike" dirty="0">
                          <a:solidFill>
                            <a:schemeClr val="bg1"/>
                          </a:solidFill>
                          <a:effectLst/>
                        </a:rPr>
                        <a:t>Company</a:t>
                      </a:r>
                      <a:endParaRPr lang="en-IN" sz="1000" b="1" i="0" u="none" strike="noStrike" dirty="0">
                        <a:solidFill>
                          <a:schemeClr val="bg1"/>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2060"/>
                    </a:solidFill>
                  </a:tcPr>
                </a:tc>
                <a:tc>
                  <a:txBody>
                    <a:bodyPr/>
                    <a:lstStyle/>
                    <a:p>
                      <a:pPr algn="just" fontAlgn="b">
                        <a:buNone/>
                      </a:pPr>
                      <a:r>
                        <a:rPr lang="en-IN" sz="1000" b="1" u="none" strike="noStrike" dirty="0">
                          <a:solidFill>
                            <a:schemeClr val="bg1"/>
                          </a:solidFill>
                          <a:effectLst/>
                        </a:rPr>
                        <a:t>Exposure</a:t>
                      </a:r>
                      <a:endParaRPr lang="en-IN" sz="1000" b="1" i="0" u="none" strike="noStrike" dirty="0">
                        <a:solidFill>
                          <a:schemeClr val="bg1"/>
                        </a:solidFill>
                        <a:effectLst/>
                        <a:latin typeface="Calibri" panose="020F0502020204030204" pitchFamily="34" charset="0"/>
                      </a:endParaRPr>
                    </a:p>
                  </a:txBody>
                  <a:tcPr marL="7252" marR="7252" marT="7252"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2977284849"/>
                  </a:ext>
                </a:extLst>
              </a:tr>
              <a:tr h="162566">
                <a:tc>
                  <a:txBody>
                    <a:bodyPr/>
                    <a:lstStyle/>
                    <a:p>
                      <a:pPr algn="l" fontAlgn="b">
                        <a:buNone/>
                      </a:pPr>
                      <a:r>
                        <a:rPr lang="en-IN" sz="1100" b="0" i="0" u="none" strike="noStrike" dirty="0">
                          <a:solidFill>
                            <a:srgbClr val="000000"/>
                          </a:solidFill>
                          <a:effectLst/>
                          <a:latin typeface="Calibri" panose="020F0502020204030204" pitchFamily="34" charset="0"/>
                        </a:rPr>
                        <a:t>Bharti Airtel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7.51%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1652833"/>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Eternal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6.47%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48831"/>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Interglobe Aviation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5.44%</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47159400"/>
                  </a:ext>
                </a:extLst>
              </a:tr>
              <a:tr h="162566">
                <a:tc>
                  <a:txBody>
                    <a:bodyPr/>
                    <a:lstStyle/>
                    <a:p>
                      <a:pPr algn="l" fontAlgn="b">
                        <a:buNone/>
                      </a:pPr>
                      <a:r>
                        <a:rPr lang="en-IN" sz="1100" b="0" i="0" u="none" strike="noStrike" dirty="0">
                          <a:solidFill>
                            <a:srgbClr val="000000"/>
                          </a:solidFill>
                          <a:effectLst/>
                          <a:latin typeface="Calibri" panose="020F0502020204030204" pitchFamily="34" charset="0"/>
                        </a:rPr>
                        <a:t>Bajaj Finance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a:solidFill>
                            <a:srgbClr val="000000"/>
                          </a:solidFill>
                          <a:effectLst/>
                          <a:latin typeface="Calibri" panose="020F0502020204030204" pitchFamily="34" charset="0"/>
                        </a:rPr>
                        <a:t>5.14%</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3811693810"/>
                  </a:ext>
                </a:extLst>
              </a:tr>
              <a:tr h="162566">
                <a:tc>
                  <a:txBody>
                    <a:bodyPr/>
                    <a:lstStyle/>
                    <a:p>
                      <a:pPr algn="l" fontAlgn="b">
                        <a:buNone/>
                      </a:pPr>
                      <a:r>
                        <a:rPr lang="en-IN" sz="1100" b="0" i="0" u="none" strike="noStrike" dirty="0">
                          <a:solidFill>
                            <a:srgbClr val="000000"/>
                          </a:solidFill>
                          <a:effectLst/>
                          <a:latin typeface="Calibri" panose="020F0502020204030204" pitchFamily="34" charset="0"/>
                        </a:rPr>
                        <a:t>HDFC Bank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dirty="0">
                          <a:solidFill>
                            <a:srgbClr val="000000"/>
                          </a:solidFill>
                          <a:effectLst/>
                          <a:latin typeface="Calibri" panose="020F0502020204030204" pitchFamily="34" charset="0"/>
                        </a:rPr>
                        <a:t>4.87%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897327241"/>
                  </a:ext>
                </a:extLst>
              </a:tr>
              <a:tr h="162566">
                <a:tc>
                  <a:txBody>
                    <a:bodyPr/>
                    <a:lstStyle/>
                    <a:p>
                      <a:pPr algn="l" fontAlgn="b">
                        <a:buNone/>
                      </a:pPr>
                      <a:r>
                        <a:rPr lang="en-IN" sz="1100" b="0" i="0" u="none" strike="noStrike" dirty="0">
                          <a:solidFill>
                            <a:srgbClr val="000000"/>
                          </a:solidFill>
                          <a:effectLst/>
                          <a:latin typeface="Calibri" panose="020F0502020204030204" pitchFamily="34" charset="0"/>
                        </a:rPr>
                        <a:t>Muthoot Finance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dirty="0">
                          <a:solidFill>
                            <a:srgbClr val="000000"/>
                          </a:solidFill>
                          <a:effectLst/>
                          <a:latin typeface="Calibri" panose="020F0502020204030204" pitchFamily="34" charset="0"/>
                        </a:rPr>
                        <a:t>4.57%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99329328"/>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Mankind Pharma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4.40%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46032291"/>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State Bank Of India</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4.04%</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86696607"/>
                  </a:ext>
                </a:extLst>
              </a:tr>
              <a:tr h="162566">
                <a:tc>
                  <a:txBody>
                    <a:bodyPr/>
                    <a:lstStyle/>
                    <a:p>
                      <a:pPr algn="l" fontAlgn="b">
                        <a:buNone/>
                      </a:pPr>
                      <a:r>
                        <a:rPr lang="en-IN" sz="1100" b="0" i="0" u="none" strike="noStrike" dirty="0">
                          <a:solidFill>
                            <a:srgbClr val="000000"/>
                          </a:solidFill>
                          <a:effectLst/>
                          <a:latin typeface="Calibri" panose="020F0502020204030204" pitchFamily="34" charset="0"/>
                        </a:rPr>
                        <a:t>UPL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a:solidFill>
                            <a:srgbClr val="000000"/>
                          </a:solidFill>
                          <a:effectLst/>
                          <a:latin typeface="Calibri" panose="020F0502020204030204" pitchFamily="34" charset="0"/>
                        </a:rPr>
                        <a:t>3.74%</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2567211960"/>
                  </a:ext>
                </a:extLst>
              </a:tr>
              <a:tr h="162566">
                <a:tc>
                  <a:txBody>
                    <a:bodyPr/>
                    <a:lstStyle/>
                    <a:p>
                      <a:pPr algn="l" fontAlgn="b">
                        <a:buNone/>
                      </a:pPr>
                      <a:r>
                        <a:rPr lang="en-IN" sz="1100" b="0" i="0" u="none" strike="noStrike" dirty="0">
                          <a:solidFill>
                            <a:srgbClr val="000000"/>
                          </a:solidFill>
                          <a:effectLst/>
                          <a:latin typeface="Calibri" panose="020F0502020204030204" pitchFamily="34" charset="0"/>
                        </a:rPr>
                        <a:t>Ultratech Cement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a:solidFill>
                            <a:srgbClr val="000000"/>
                          </a:solidFill>
                          <a:effectLst/>
                          <a:latin typeface="Calibri" panose="020F0502020204030204" pitchFamily="34" charset="0"/>
                        </a:rPr>
                        <a:t>3.44%</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1851088980"/>
                  </a:ext>
                </a:extLst>
              </a:tr>
              <a:tr h="162566">
                <a:tc>
                  <a:txBody>
                    <a:bodyPr/>
                    <a:lstStyle/>
                    <a:p>
                      <a:pPr algn="l" fontAlgn="b">
                        <a:buNone/>
                      </a:pPr>
                      <a:r>
                        <a:rPr lang="en-IN" sz="1100" b="0" i="0" u="none" strike="noStrike" dirty="0">
                          <a:solidFill>
                            <a:srgbClr val="000000"/>
                          </a:solidFill>
                          <a:effectLst/>
                          <a:latin typeface="Calibri" panose="020F0502020204030204" pitchFamily="34" charset="0"/>
                        </a:rPr>
                        <a:t>Le </a:t>
                      </a:r>
                      <a:r>
                        <a:rPr lang="en-IN" sz="1100" b="0" i="0" u="none" strike="noStrike" dirty="0" err="1">
                          <a:solidFill>
                            <a:srgbClr val="000000"/>
                          </a:solidFill>
                          <a:effectLst/>
                          <a:latin typeface="Calibri" panose="020F0502020204030204" pitchFamily="34" charset="0"/>
                        </a:rPr>
                        <a:t>Travenues</a:t>
                      </a:r>
                      <a:r>
                        <a:rPr lang="en-IN" sz="1100" b="0" i="0" u="none" strike="noStrike" dirty="0">
                          <a:solidFill>
                            <a:srgbClr val="000000"/>
                          </a:solidFill>
                          <a:effectLst/>
                          <a:latin typeface="Calibri" panose="020F0502020204030204" pitchFamily="34" charset="0"/>
                        </a:rPr>
                        <a:t> Technology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dirty="0">
                          <a:solidFill>
                            <a:srgbClr val="000000"/>
                          </a:solidFill>
                          <a:effectLst/>
                          <a:latin typeface="Calibri" panose="020F0502020204030204" pitchFamily="34" charset="0"/>
                        </a:rPr>
                        <a:t>3.36%</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390819360"/>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Indiamart Intermesh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3.12%</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29212613"/>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Larsen &amp; Toubro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2.94%</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71339551"/>
                  </a:ext>
                </a:extLst>
              </a:tr>
              <a:tr h="162566">
                <a:tc>
                  <a:txBody>
                    <a:bodyPr/>
                    <a:lstStyle/>
                    <a:p>
                      <a:pPr algn="l" fontAlgn="b">
                        <a:buNone/>
                      </a:pPr>
                      <a:r>
                        <a:rPr lang="en-IN" sz="1100" b="0" i="0" u="none" strike="noStrike" dirty="0">
                          <a:solidFill>
                            <a:srgbClr val="000000"/>
                          </a:solidFill>
                          <a:effectLst/>
                          <a:latin typeface="Calibri" panose="020F0502020204030204" pitchFamily="34" charset="0"/>
                        </a:rPr>
                        <a:t>360 One </a:t>
                      </a:r>
                      <a:r>
                        <a:rPr lang="en-IN" sz="1100" b="0" i="0" u="none" strike="noStrike" dirty="0" err="1">
                          <a:solidFill>
                            <a:srgbClr val="000000"/>
                          </a:solidFill>
                          <a:effectLst/>
                          <a:latin typeface="Calibri" panose="020F0502020204030204" pitchFamily="34" charset="0"/>
                        </a:rPr>
                        <a:t>Wam</a:t>
                      </a:r>
                      <a:r>
                        <a:rPr lang="en-IN" sz="1100" b="0" i="0" u="none" strike="noStrike" dirty="0">
                          <a:solidFill>
                            <a:srgbClr val="000000"/>
                          </a:solidFill>
                          <a:effectLst/>
                          <a:latin typeface="Calibri" panose="020F0502020204030204" pitchFamily="34" charset="0"/>
                        </a:rPr>
                        <a:t>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2.89%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83444872"/>
                  </a:ext>
                </a:extLst>
              </a:tr>
              <a:tr h="162566">
                <a:tc>
                  <a:txBody>
                    <a:bodyPr/>
                    <a:lstStyle/>
                    <a:p>
                      <a:pPr algn="l" fontAlgn="b">
                        <a:buNone/>
                      </a:pPr>
                      <a:r>
                        <a:rPr lang="en-IN" sz="1100" b="0" i="0" u="none" strike="noStrike" dirty="0" err="1">
                          <a:solidFill>
                            <a:srgbClr val="000000"/>
                          </a:solidFill>
                          <a:effectLst/>
                          <a:latin typeface="Calibri" panose="020F0502020204030204" pitchFamily="34" charset="0"/>
                        </a:rPr>
                        <a:t>Entero</a:t>
                      </a:r>
                      <a:r>
                        <a:rPr lang="en-IN" sz="1100" b="0" i="0" u="none" strike="noStrike" dirty="0">
                          <a:solidFill>
                            <a:srgbClr val="000000"/>
                          </a:solidFill>
                          <a:effectLst/>
                          <a:latin typeface="Calibri" panose="020F0502020204030204" pitchFamily="34" charset="0"/>
                        </a:rPr>
                        <a:t> Healthcare Solutions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a:solidFill>
                            <a:srgbClr val="000000"/>
                          </a:solidFill>
                          <a:effectLst/>
                          <a:latin typeface="Calibri" panose="020F0502020204030204" pitchFamily="34" charset="0"/>
                        </a:rPr>
                        <a:t>2.88%</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1535916186"/>
                  </a:ext>
                </a:extLst>
              </a:tr>
              <a:tr h="162566">
                <a:tc>
                  <a:txBody>
                    <a:bodyPr/>
                    <a:lstStyle/>
                    <a:p>
                      <a:pPr algn="l" fontAlgn="b">
                        <a:buNone/>
                      </a:pPr>
                      <a:r>
                        <a:rPr lang="en-US" sz="1100" b="0" i="0" u="none" strike="noStrike" dirty="0">
                          <a:solidFill>
                            <a:srgbClr val="000000"/>
                          </a:solidFill>
                          <a:effectLst/>
                          <a:latin typeface="Calibri" panose="020F0502020204030204" pitchFamily="34" charset="0"/>
                        </a:rPr>
                        <a:t>AU Small Finance Bank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a:solidFill>
                            <a:srgbClr val="000000"/>
                          </a:solidFill>
                          <a:effectLst/>
                          <a:latin typeface="Calibri" panose="020F0502020204030204" pitchFamily="34" charset="0"/>
                        </a:rPr>
                        <a:t>2.84%</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4059080429"/>
                  </a:ext>
                </a:extLst>
              </a:tr>
              <a:tr h="162566">
                <a:tc>
                  <a:txBody>
                    <a:bodyPr/>
                    <a:lstStyle/>
                    <a:p>
                      <a:pPr algn="l" fontAlgn="b">
                        <a:buNone/>
                      </a:pPr>
                      <a:r>
                        <a:rPr lang="en-IN" sz="1100" b="0" i="0" u="none" strike="noStrike" dirty="0">
                          <a:solidFill>
                            <a:srgbClr val="000000"/>
                          </a:solidFill>
                          <a:effectLst/>
                          <a:latin typeface="Calibri" panose="020F0502020204030204" pitchFamily="34" charset="0"/>
                        </a:rPr>
                        <a:t>India Shelter Finance Corporation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dirty="0">
                          <a:solidFill>
                            <a:srgbClr val="000000"/>
                          </a:solidFill>
                          <a:effectLst/>
                          <a:latin typeface="Calibri" panose="020F0502020204030204" pitchFamily="34" charset="0"/>
                        </a:rPr>
                        <a:t>2.76%</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2768525449"/>
                  </a:ext>
                </a:extLst>
              </a:tr>
              <a:tr h="162566">
                <a:tc>
                  <a:txBody>
                    <a:bodyPr/>
                    <a:lstStyle/>
                    <a:p>
                      <a:pPr algn="l" fontAlgn="b">
                        <a:buNone/>
                      </a:pPr>
                      <a:r>
                        <a:rPr lang="en-US" sz="1100" b="0" i="0" u="none" strike="noStrike">
                          <a:solidFill>
                            <a:srgbClr val="000000"/>
                          </a:solidFill>
                          <a:effectLst/>
                          <a:latin typeface="Calibri" panose="020F0502020204030204" pitchFamily="34" charset="0"/>
                        </a:rPr>
                        <a:t>Medi Assist Healthcare Services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2.65%</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19802157"/>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Concord Biotech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2.59%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590985"/>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Quess Corp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2.58%</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49052466"/>
                  </a:ext>
                </a:extLst>
              </a:tr>
              <a:tr h="162566">
                <a:tc>
                  <a:txBody>
                    <a:bodyPr/>
                    <a:lstStyle/>
                    <a:p>
                      <a:pPr algn="l" fontAlgn="b">
                        <a:buNone/>
                      </a:pPr>
                      <a:r>
                        <a:rPr lang="en-IN" sz="1100" b="0" i="0" u="none" strike="noStrike" dirty="0" err="1">
                          <a:solidFill>
                            <a:srgbClr val="000000"/>
                          </a:solidFill>
                          <a:effectLst/>
                          <a:latin typeface="Calibri" panose="020F0502020204030204" pitchFamily="34" charset="0"/>
                        </a:rPr>
                        <a:t>CarTrade</a:t>
                      </a:r>
                      <a:r>
                        <a:rPr lang="en-IN" sz="1100" b="0" i="0" u="none" strike="noStrike" dirty="0">
                          <a:solidFill>
                            <a:srgbClr val="000000"/>
                          </a:solidFill>
                          <a:effectLst/>
                          <a:latin typeface="Calibri" panose="020F0502020204030204" pitchFamily="34" charset="0"/>
                        </a:rPr>
                        <a:t> Tech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dirty="0">
                          <a:solidFill>
                            <a:srgbClr val="000000"/>
                          </a:solidFill>
                          <a:effectLst/>
                          <a:latin typeface="Calibri" panose="020F0502020204030204" pitchFamily="34" charset="0"/>
                        </a:rPr>
                        <a:t>2.13%</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4096346674"/>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Eureka Forbes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dirty="0">
                          <a:solidFill>
                            <a:srgbClr val="000000"/>
                          </a:solidFill>
                          <a:effectLst/>
                          <a:latin typeface="Calibri" panose="020F0502020204030204" pitchFamily="34" charset="0"/>
                        </a:rPr>
                        <a:t>2.13%</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1632125327"/>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Syrma SGS Technology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dirty="0">
                          <a:solidFill>
                            <a:srgbClr val="000000"/>
                          </a:solidFill>
                          <a:effectLst/>
                          <a:latin typeface="Calibri" panose="020F0502020204030204" pitchFamily="34" charset="0"/>
                        </a:rPr>
                        <a:t>2.01%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466924763"/>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Awfis Space Solutions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1.65%</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21046896"/>
                  </a:ext>
                </a:extLst>
              </a:tr>
              <a:tr h="162566">
                <a:tc>
                  <a:txBody>
                    <a:bodyPr/>
                    <a:lstStyle/>
                    <a:p>
                      <a:pPr algn="l" fontAlgn="b">
                        <a:buNone/>
                      </a:pPr>
                      <a:r>
                        <a:rPr lang="en-IN" sz="1100" b="0" i="0" u="none" strike="noStrike">
                          <a:solidFill>
                            <a:srgbClr val="000000"/>
                          </a:solidFill>
                          <a:effectLst/>
                          <a:latin typeface="Calibri" panose="020F0502020204030204" pitchFamily="34" charset="0"/>
                        </a:rPr>
                        <a:t>Elecon Engineering Company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r" fontAlgn="b">
                        <a:buNone/>
                      </a:pPr>
                      <a:r>
                        <a:rPr lang="en-IN" sz="1100" b="0" i="0" u="none" strike="noStrike">
                          <a:solidFill>
                            <a:srgbClr val="000000"/>
                          </a:solidFill>
                          <a:effectLst/>
                          <a:latin typeface="Calibri" panose="020F0502020204030204" pitchFamily="34" charset="0"/>
                        </a:rPr>
                        <a:t>1.62%</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86995416"/>
                  </a:ext>
                </a:extLst>
              </a:tr>
              <a:tr h="162566">
                <a:tc>
                  <a:txBody>
                    <a:bodyPr/>
                    <a:lstStyle/>
                    <a:p>
                      <a:pPr algn="l" fontAlgn="b">
                        <a:buNone/>
                      </a:pPr>
                      <a:r>
                        <a:rPr lang="en-IN" sz="1100" b="0" i="0" u="none" strike="noStrike" dirty="0" err="1">
                          <a:solidFill>
                            <a:srgbClr val="000000"/>
                          </a:solidFill>
                          <a:effectLst/>
                          <a:latin typeface="Calibri" panose="020F0502020204030204" pitchFamily="34" charset="0"/>
                        </a:rPr>
                        <a:t>Lumax</a:t>
                      </a:r>
                      <a:r>
                        <a:rPr lang="en-IN" sz="1100" b="0" i="0" u="none" strike="noStrike" dirty="0">
                          <a:solidFill>
                            <a:srgbClr val="000000"/>
                          </a:solidFill>
                          <a:effectLst/>
                          <a:latin typeface="Calibri" panose="020F0502020204030204" pitchFamily="34" charset="0"/>
                        </a:rPr>
                        <a:t> Auto Technologies Ltd.</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a:txBody>
                    <a:bodyPr/>
                    <a:lstStyle/>
                    <a:p>
                      <a:pPr algn="r" fontAlgn="b">
                        <a:buNone/>
                      </a:pPr>
                      <a:r>
                        <a:rPr lang="en-IN" sz="1100" b="0" i="0" u="none" strike="noStrike" dirty="0">
                          <a:solidFill>
                            <a:srgbClr val="000000"/>
                          </a:solidFill>
                          <a:effectLst/>
                          <a:latin typeface="Calibri" panose="020F0502020204030204" pitchFamily="34" charset="0"/>
                        </a:rPr>
                        <a:t>1.59%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4090879068"/>
                  </a:ext>
                </a:extLst>
              </a:tr>
            </a:tbl>
          </a:graphicData>
        </a:graphic>
      </p:graphicFrame>
      <p:sp>
        <p:nvSpPr>
          <p:cNvPr id="17" name="TextBox 16">
            <a:extLst>
              <a:ext uri="{FF2B5EF4-FFF2-40B4-BE49-F238E27FC236}">
                <a16:creationId xmlns:a16="http://schemas.microsoft.com/office/drawing/2014/main" id="{54A1B8FC-A9F1-03D9-88C1-E9E348657075}"/>
              </a:ext>
            </a:extLst>
          </p:cNvPr>
          <p:cNvSpPr txBox="1"/>
          <p:nvPr/>
        </p:nvSpPr>
        <p:spPr>
          <a:xfrm>
            <a:off x="6459523" y="5998438"/>
            <a:ext cx="3809284" cy="461665"/>
          </a:xfrm>
          <a:prstGeom prst="rect">
            <a:avLst/>
          </a:prstGeom>
          <a:noFill/>
        </p:spPr>
        <p:txBody>
          <a:bodyPr wrap="square" rtlCol="0">
            <a:spAutoFit/>
          </a:bodyPr>
          <a:lstStyle/>
          <a:p>
            <a:r>
              <a:rPr lang="en-US" sz="800" dirty="0"/>
              <a:t>Note: Portfolio weights as on 29</a:t>
            </a:r>
            <a:r>
              <a:rPr lang="en-US" sz="800" baseline="30000" dirty="0"/>
              <a:t>th</a:t>
            </a:r>
            <a:r>
              <a:rPr lang="en-US" sz="800" dirty="0"/>
              <a:t> August 2025</a:t>
            </a:r>
          </a:p>
          <a:p>
            <a:r>
              <a:rPr lang="en-US" sz="800" dirty="0"/>
              <a:t>Green indicates companies added to the portfolio in the last one year</a:t>
            </a:r>
          </a:p>
          <a:p>
            <a:r>
              <a:rPr lang="en-US" sz="800" dirty="0"/>
              <a:t>White indicates companies kept in the portfolio as of 29</a:t>
            </a:r>
            <a:r>
              <a:rPr lang="en-US" sz="800" baseline="30000" dirty="0"/>
              <a:t>th</a:t>
            </a:r>
            <a:r>
              <a:rPr lang="en-US" sz="800" dirty="0"/>
              <a:t> August 2025.</a:t>
            </a:r>
            <a:endParaRPr lang="en-IN" sz="800" dirty="0"/>
          </a:p>
        </p:txBody>
      </p:sp>
    </p:spTree>
    <p:extLst>
      <p:ext uri="{BB962C8B-B14F-4D97-AF65-F5344CB8AC3E}">
        <p14:creationId xmlns:p14="http://schemas.microsoft.com/office/powerpoint/2010/main" val="24134558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14343</TotalTime>
  <Words>808</Words>
  <Application>Microsoft Office PowerPoint</Application>
  <PresentationFormat>Widescreen</PresentationFormat>
  <Paragraphs>160</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Nikhil</dc:creator>
  <cp:lastModifiedBy>IR</cp:lastModifiedBy>
  <cp:revision>2874</cp:revision>
  <cp:lastPrinted>2025-09-03T06:22:10Z</cp:lastPrinted>
  <dcterms:created xsi:type="dcterms:W3CDTF">2020-05-15T10:53:52Z</dcterms:created>
  <dcterms:modified xsi:type="dcterms:W3CDTF">2025-09-05T10:54:44Z</dcterms:modified>
</cp:coreProperties>
</file>